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9" r:id="rId3"/>
    <p:sldId id="310" r:id="rId5"/>
    <p:sldId id="311" r:id="rId6"/>
    <p:sldId id="333" r:id="rId7"/>
    <p:sldId id="410" r:id="rId8"/>
    <p:sldId id="411" r:id="rId9"/>
    <p:sldId id="330" r:id="rId10"/>
    <p:sldId id="393" r:id="rId11"/>
    <p:sldId id="354" r:id="rId12"/>
    <p:sldId id="394" r:id="rId13"/>
    <p:sldId id="358" r:id="rId14"/>
    <p:sldId id="352" r:id="rId15"/>
    <p:sldId id="362" r:id="rId16"/>
    <p:sldId id="353" r:id="rId17"/>
    <p:sldId id="365" r:id="rId18"/>
    <p:sldId id="331" r:id="rId19"/>
    <p:sldId id="380" r:id="rId20"/>
    <p:sldId id="366" r:id="rId21"/>
    <p:sldId id="398" r:id="rId22"/>
    <p:sldId id="397" r:id="rId23"/>
    <p:sldId id="399" r:id="rId24"/>
    <p:sldId id="332" r:id="rId25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F74"/>
    <a:srgbClr val="809ADC"/>
    <a:srgbClr val="A6A6A6"/>
    <a:srgbClr val="4168CB"/>
    <a:srgbClr val="5577D1"/>
    <a:srgbClr val="D9D9D9"/>
    <a:srgbClr val="C086A3"/>
    <a:srgbClr val="FEC261"/>
    <a:srgbClr val="2B0A45"/>
    <a:srgbClr val="3E2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4581" autoAdjust="0"/>
  </p:normalViewPr>
  <p:slideViewPr>
    <p:cSldViewPr snapToGrid="0" showGuides="1">
      <p:cViewPr varScale="1">
        <p:scale>
          <a:sx n="107" d="100"/>
          <a:sy n="107" d="100"/>
        </p:scale>
        <p:origin x="120" y="144"/>
      </p:cViewPr>
      <p:guideLst>
        <p:guide pos="3875"/>
        <p:guide orient="horz" pos="2080"/>
        <p:guide pos="529"/>
        <p:guide pos="7102"/>
        <p:guide pos="2752"/>
        <p:guide pos="51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19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5 1PP T</a:t>
            </a:r>
            <a:r>
              <a:rPr lang="zh-CN" altLang="en-US" dirty="0"/>
              <a:t>模板网   </a:t>
            </a:r>
            <a:r>
              <a:rPr lang="en-US" altLang="zh-CN" dirty="0"/>
              <a:t>www.5 1 p ptmoban.com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DD7D20-9210-478D-9263-E0161C4A3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9A8EC6-AEA3-4BE4-8525-26F907CCAEAC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8232896" y="4859669"/>
            <a:ext cx="3785398" cy="2024895"/>
            <a:chOff x="8232896" y="4859669"/>
            <a:chExt cx="3785398" cy="2024895"/>
          </a:xfrm>
        </p:grpSpPr>
        <p:sp>
          <p:nvSpPr>
            <p:cNvPr id="8" name="矩形 7"/>
            <p:cNvSpPr/>
            <p:nvPr/>
          </p:nvSpPr>
          <p:spPr>
            <a:xfrm>
              <a:off x="8232896" y="5554034"/>
              <a:ext cx="760250" cy="694365"/>
            </a:xfrm>
            <a:prstGeom prst="rect">
              <a:avLst/>
            </a:prstGeom>
            <a:solidFill>
              <a:srgbClr val="5577D1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87862" y="4859669"/>
              <a:ext cx="760250" cy="694365"/>
            </a:xfrm>
            <a:prstGeom prst="rect">
              <a:avLst/>
            </a:prstGeom>
            <a:solidFill>
              <a:srgbClr val="5577D1">
                <a:alpha val="1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748112" y="5554034"/>
              <a:ext cx="760250" cy="694365"/>
            </a:xfrm>
            <a:prstGeom prst="rect">
              <a:avLst/>
            </a:prstGeom>
            <a:solidFill>
              <a:srgbClr val="5577D1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0503078" y="6248399"/>
              <a:ext cx="760250" cy="636165"/>
            </a:xfrm>
            <a:prstGeom prst="rect">
              <a:avLst/>
            </a:prstGeom>
            <a:solidFill>
              <a:srgbClr val="5577D1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1258044" y="5554034"/>
              <a:ext cx="760250" cy="694365"/>
            </a:xfrm>
            <a:prstGeom prst="rect">
              <a:avLst/>
            </a:prstGeom>
            <a:solidFill>
              <a:srgbClr val="5577D1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8226"/>
            <a:ext cx="12192000" cy="6876338"/>
            <a:chOff x="0" y="8226"/>
            <a:chExt cx="12192000" cy="6876338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660400"/>
              <a:ext cx="12192000" cy="5588000"/>
              <a:chOff x="0" y="660400"/>
              <a:chExt cx="12192000" cy="5588000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0" y="660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>
                <a:off x="0" y="1358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0" y="2057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0" y="2755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0" y="3454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0" y="4152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0" y="4851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0" y="5549900"/>
                <a:ext cx="12192000" cy="0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0" y="6248400"/>
                <a:ext cx="12192000" cy="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7"/>
            <p:cNvGrpSpPr/>
            <p:nvPr/>
          </p:nvGrpSpPr>
          <p:grpSpPr>
            <a:xfrm>
              <a:off x="673100" y="8226"/>
              <a:ext cx="11340855" cy="6876338"/>
              <a:chOff x="723900" y="8226"/>
              <a:chExt cx="11340855" cy="6876338"/>
            </a:xfrm>
          </p:grpSpPr>
          <p:cxnSp>
            <p:nvCxnSpPr>
              <p:cNvPr id="9" name="直接连接符 8"/>
              <p:cNvCxnSpPr/>
              <p:nvPr/>
            </p:nvCxnSpPr>
            <p:spPr>
              <a:xfrm>
                <a:off x="723900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1479957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2236014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2992071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3748128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4504185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5260242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6016299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6772356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7528413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8284470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9040527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>
                <a:off x="9796584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10552641" y="8226"/>
                <a:ext cx="0" cy="6876338"/>
              </a:xfrm>
              <a:prstGeom prst="line">
                <a:avLst/>
              </a:prstGeom>
              <a:ln w="254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11308698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2064755" y="8226"/>
                <a:ext cx="0" cy="68763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hemeOverride" Target="../theme/themeOverride5.xml"/><Relationship Id="rId7" Type="http://schemas.openxmlformats.org/officeDocument/2006/relationships/tags" Target="../tags/tag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0" Type="http://schemas.openxmlformats.org/officeDocument/2006/relationships/notesSlide" Target="../notesSlides/notesSlide11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6.xml"/><Relationship Id="rId4" Type="http://schemas.openxmlformats.org/officeDocument/2006/relationships/image" Target="../media/image7.png"/><Relationship Id="rId3" Type="http://schemas.openxmlformats.org/officeDocument/2006/relationships/tags" Target="../tags/tag1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7.xml"/><Relationship Id="rId4" Type="http://schemas.openxmlformats.org/officeDocument/2006/relationships/image" Target="../media/image8.png"/><Relationship Id="rId3" Type="http://schemas.openxmlformats.org/officeDocument/2006/relationships/tags" Target="../tags/tag14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9.xml"/><Relationship Id="rId4" Type="http://schemas.openxmlformats.org/officeDocument/2006/relationships/image" Target="../media/image9.png"/><Relationship Id="rId3" Type="http://schemas.openxmlformats.org/officeDocument/2006/relationships/tags" Target="../tags/tag16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单圆角 15"/>
          <p:cNvSpPr/>
          <p:nvPr/>
        </p:nvSpPr>
        <p:spPr>
          <a:xfrm>
            <a:off x="6306185" y="1551940"/>
            <a:ext cx="4133215" cy="574040"/>
          </a:xfrm>
          <a:prstGeom prst="round1Rect">
            <a:avLst>
              <a:gd name="adj" fmla="val 0"/>
            </a:avLst>
          </a:prstGeom>
          <a:solidFill>
            <a:srgbClr val="2A3F7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: 圆角 87"/>
          <p:cNvSpPr/>
          <p:nvPr/>
        </p:nvSpPr>
        <p:spPr>
          <a:xfrm>
            <a:off x="1917453" y="2315320"/>
            <a:ext cx="8686802" cy="16112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2A3F7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1752599" y="2125753"/>
            <a:ext cx="8686802" cy="1611222"/>
          </a:xfrm>
          <a:prstGeom prst="roundRect">
            <a:avLst>
              <a:gd name="adj" fmla="val 0"/>
            </a:avLst>
          </a:prstGeom>
          <a:solidFill>
            <a:srgbClr val="5577D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4"/>
          <p:cNvSpPr txBox="1"/>
          <p:nvPr/>
        </p:nvSpPr>
        <p:spPr>
          <a:xfrm>
            <a:off x="2096770" y="2486660"/>
            <a:ext cx="7997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关于中职教育发展现状的分析与预测</a:t>
            </a:r>
            <a:endParaRPr lang="zh-CN" altLang="en-US" sz="3600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752090" y="3187065"/>
            <a:ext cx="668782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Analysis and prediction on the development of secondary vocational education</a:t>
            </a:r>
            <a:endParaRPr lang="zh-CN" altLang="en-US" sz="1600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0" name="Oval 10"/>
          <p:cNvSpPr>
            <a:spLocks noChangeArrowheads="1"/>
          </p:cNvSpPr>
          <p:nvPr/>
        </p:nvSpPr>
        <p:spPr bwMode="auto">
          <a:xfrm>
            <a:off x="3948774" y="4715360"/>
            <a:ext cx="365283" cy="365280"/>
          </a:xfrm>
          <a:prstGeom prst="ellipse">
            <a:avLst/>
          </a:prstGeom>
          <a:solidFill>
            <a:srgbClr val="2A3F74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Text Box 19"/>
          <p:cNvSpPr txBox="1">
            <a:spLocks noChangeArrowheads="1"/>
          </p:cNvSpPr>
          <p:nvPr/>
        </p:nvSpPr>
        <p:spPr bwMode="auto">
          <a:xfrm>
            <a:off x="4304907" y="4756101"/>
            <a:ext cx="2191385" cy="306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指导老师：苏顺亭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王忠文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677663" y="4727425"/>
            <a:ext cx="1811114" cy="365280"/>
            <a:chOff x="7546308" y="4407385"/>
            <a:chExt cx="1811114" cy="365280"/>
          </a:xfrm>
        </p:grpSpPr>
        <p:sp>
          <p:nvSpPr>
            <p:cNvPr id="56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142748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汇报人：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吴泞宇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89" name="graduation-cap_8161"/>
          <p:cNvSpPr/>
          <p:nvPr/>
        </p:nvSpPr>
        <p:spPr>
          <a:xfrm>
            <a:off x="6718097" y="4822810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educative-academy-buildings_43236"/>
          <p:cNvSpPr/>
          <p:nvPr/>
        </p:nvSpPr>
        <p:spPr>
          <a:xfrm>
            <a:off x="6393285" y="1659032"/>
            <a:ext cx="609685" cy="309503"/>
          </a:xfrm>
          <a:custGeom>
            <a:avLst/>
            <a:gdLst>
              <a:gd name="connsiteX0" fmla="*/ 555486 w 601409"/>
              <a:gd name="connsiteY0" fmla="*/ 246567 h 305302"/>
              <a:gd name="connsiteX1" fmla="*/ 555486 w 601409"/>
              <a:gd name="connsiteY1" fmla="*/ 269488 h 305302"/>
              <a:gd name="connsiteX2" fmla="*/ 578447 w 601409"/>
              <a:gd name="connsiteY2" fmla="*/ 269488 h 305302"/>
              <a:gd name="connsiteX3" fmla="*/ 578447 w 601409"/>
              <a:gd name="connsiteY3" fmla="*/ 246567 h 305302"/>
              <a:gd name="connsiteX4" fmla="*/ 516738 w 601409"/>
              <a:gd name="connsiteY4" fmla="*/ 246567 h 305302"/>
              <a:gd name="connsiteX5" fmla="*/ 516738 w 601409"/>
              <a:gd name="connsiteY5" fmla="*/ 269488 h 305302"/>
              <a:gd name="connsiteX6" fmla="*/ 539699 w 601409"/>
              <a:gd name="connsiteY6" fmla="*/ 269488 h 305302"/>
              <a:gd name="connsiteX7" fmla="*/ 539699 w 601409"/>
              <a:gd name="connsiteY7" fmla="*/ 246567 h 305302"/>
              <a:gd name="connsiteX8" fmla="*/ 477989 w 601409"/>
              <a:gd name="connsiteY8" fmla="*/ 246567 h 305302"/>
              <a:gd name="connsiteX9" fmla="*/ 477989 w 601409"/>
              <a:gd name="connsiteY9" fmla="*/ 269488 h 305302"/>
              <a:gd name="connsiteX10" fmla="*/ 500951 w 601409"/>
              <a:gd name="connsiteY10" fmla="*/ 269488 h 305302"/>
              <a:gd name="connsiteX11" fmla="*/ 500951 w 601409"/>
              <a:gd name="connsiteY11" fmla="*/ 246567 h 305302"/>
              <a:gd name="connsiteX12" fmla="*/ 439241 w 601409"/>
              <a:gd name="connsiteY12" fmla="*/ 246567 h 305302"/>
              <a:gd name="connsiteX13" fmla="*/ 439241 w 601409"/>
              <a:gd name="connsiteY13" fmla="*/ 269488 h 305302"/>
              <a:gd name="connsiteX14" fmla="*/ 462203 w 601409"/>
              <a:gd name="connsiteY14" fmla="*/ 269488 h 305302"/>
              <a:gd name="connsiteX15" fmla="*/ 462203 w 601409"/>
              <a:gd name="connsiteY15" fmla="*/ 246567 h 305302"/>
              <a:gd name="connsiteX16" fmla="*/ 143512 w 601409"/>
              <a:gd name="connsiteY16" fmla="*/ 246567 h 305302"/>
              <a:gd name="connsiteX17" fmla="*/ 143512 w 601409"/>
              <a:gd name="connsiteY17" fmla="*/ 269488 h 305302"/>
              <a:gd name="connsiteX18" fmla="*/ 165038 w 601409"/>
              <a:gd name="connsiteY18" fmla="*/ 269488 h 305302"/>
              <a:gd name="connsiteX19" fmla="*/ 165038 w 601409"/>
              <a:gd name="connsiteY19" fmla="*/ 246567 h 305302"/>
              <a:gd name="connsiteX20" fmla="*/ 103328 w 601409"/>
              <a:gd name="connsiteY20" fmla="*/ 246567 h 305302"/>
              <a:gd name="connsiteX21" fmla="*/ 103328 w 601409"/>
              <a:gd name="connsiteY21" fmla="*/ 269488 h 305302"/>
              <a:gd name="connsiteX22" fmla="*/ 126290 w 601409"/>
              <a:gd name="connsiteY22" fmla="*/ 269488 h 305302"/>
              <a:gd name="connsiteX23" fmla="*/ 126290 w 601409"/>
              <a:gd name="connsiteY23" fmla="*/ 246567 h 305302"/>
              <a:gd name="connsiteX24" fmla="*/ 66015 w 601409"/>
              <a:gd name="connsiteY24" fmla="*/ 246567 h 305302"/>
              <a:gd name="connsiteX25" fmla="*/ 66015 w 601409"/>
              <a:gd name="connsiteY25" fmla="*/ 269488 h 305302"/>
              <a:gd name="connsiteX26" fmla="*/ 88977 w 601409"/>
              <a:gd name="connsiteY26" fmla="*/ 269488 h 305302"/>
              <a:gd name="connsiteX27" fmla="*/ 88977 w 601409"/>
              <a:gd name="connsiteY27" fmla="*/ 246567 h 305302"/>
              <a:gd name="connsiteX28" fmla="*/ 27267 w 601409"/>
              <a:gd name="connsiteY28" fmla="*/ 246567 h 305302"/>
              <a:gd name="connsiteX29" fmla="*/ 27267 w 601409"/>
              <a:gd name="connsiteY29" fmla="*/ 269488 h 305302"/>
              <a:gd name="connsiteX30" fmla="*/ 50229 w 601409"/>
              <a:gd name="connsiteY30" fmla="*/ 269488 h 305302"/>
              <a:gd name="connsiteX31" fmla="*/ 50229 w 601409"/>
              <a:gd name="connsiteY31" fmla="*/ 246567 h 305302"/>
              <a:gd name="connsiteX32" fmla="*/ 351656 w 601409"/>
              <a:gd name="connsiteY32" fmla="*/ 219302 h 305302"/>
              <a:gd name="connsiteX33" fmla="*/ 351656 w 601409"/>
              <a:gd name="connsiteY33" fmla="*/ 245102 h 305302"/>
              <a:gd name="connsiteX34" fmla="*/ 376069 w 601409"/>
              <a:gd name="connsiteY34" fmla="*/ 245102 h 305302"/>
              <a:gd name="connsiteX35" fmla="*/ 376069 w 601409"/>
              <a:gd name="connsiteY35" fmla="*/ 219302 h 305302"/>
              <a:gd name="connsiteX36" fmla="*/ 308573 w 601409"/>
              <a:gd name="connsiteY36" fmla="*/ 219302 h 305302"/>
              <a:gd name="connsiteX37" fmla="*/ 308573 w 601409"/>
              <a:gd name="connsiteY37" fmla="*/ 245102 h 305302"/>
              <a:gd name="connsiteX38" fmla="*/ 332987 w 601409"/>
              <a:gd name="connsiteY38" fmla="*/ 245102 h 305302"/>
              <a:gd name="connsiteX39" fmla="*/ 332987 w 601409"/>
              <a:gd name="connsiteY39" fmla="*/ 219302 h 305302"/>
              <a:gd name="connsiteX40" fmla="*/ 265491 w 601409"/>
              <a:gd name="connsiteY40" fmla="*/ 219302 h 305302"/>
              <a:gd name="connsiteX41" fmla="*/ 265491 w 601409"/>
              <a:gd name="connsiteY41" fmla="*/ 245102 h 305302"/>
              <a:gd name="connsiteX42" fmla="*/ 291340 w 601409"/>
              <a:gd name="connsiteY42" fmla="*/ 245102 h 305302"/>
              <a:gd name="connsiteX43" fmla="*/ 291340 w 601409"/>
              <a:gd name="connsiteY43" fmla="*/ 219302 h 305302"/>
              <a:gd name="connsiteX44" fmla="*/ 222408 w 601409"/>
              <a:gd name="connsiteY44" fmla="*/ 219302 h 305302"/>
              <a:gd name="connsiteX45" fmla="*/ 222408 w 601409"/>
              <a:gd name="connsiteY45" fmla="*/ 245102 h 305302"/>
              <a:gd name="connsiteX46" fmla="*/ 248258 w 601409"/>
              <a:gd name="connsiteY46" fmla="*/ 245102 h 305302"/>
              <a:gd name="connsiteX47" fmla="*/ 248258 w 601409"/>
              <a:gd name="connsiteY47" fmla="*/ 219302 h 305302"/>
              <a:gd name="connsiteX48" fmla="*/ 555486 w 601409"/>
              <a:gd name="connsiteY48" fmla="*/ 212186 h 305302"/>
              <a:gd name="connsiteX49" fmla="*/ 555486 w 601409"/>
              <a:gd name="connsiteY49" fmla="*/ 235107 h 305302"/>
              <a:gd name="connsiteX50" fmla="*/ 578447 w 601409"/>
              <a:gd name="connsiteY50" fmla="*/ 235107 h 305302"/>
              <a:gd name="connsiteX51" fmla="*/ 578447 w 601409"/>
              <a:gd name="connsiteY51" fmla="*/ 212186 h 305302"/>
              <a:gd name="connsiteX52" fmla="*/ 516738 w 601409"/>
              <a:gd name="connsiteY52" fmla="*/ 212186 h 305302"/>
              <a:gd name="connsiteX53" fmla="*/ 516738 w 601409"/>
              <a:gd name="connsiteY53" fmla="*/ 235107 h 305302"/>
              <a:gd name="connsiteX54" fmla="*/ 539699 w 601409"/>
              <a:gd name="connsiteY54" fmla="*/ 235107 h 305302"/>
              <a:gd name="connsiteX55" fmla="*/ 539699 w 601409"/>
              <a:gd name="connsiteY55" fmla="*/ 212186 h 305302"/>
              <a:gd name="connsiteX56" fmla="*/ 477989 w 601409"/>
              <a:gd name="connsiteY56" fmla="*/ 212186 h 305302"/>
              <a:gd name="connsiteX57" fmla="*/ 477989 w 601409"/>
              <a:gd name="connsiteY57" fmla="*/ 235107 h 305302"/>
              <a:gd name="connsiteX58" fmla="*/ 500951 w 601409"/>
              <a:gd name="connsiteY58" fmla="*/ 235107 h 305302"/>
              <a:gd name="connsiteX59" fmla="*/ 500951 w 601409"/>
              <a:gd name="connsiteY59" fmla="*/ 212186 h 305302"/>
              <a:gd name="connsiteX60" fmla="*/ 439241 w 601409"/>
              <a:gd name="connsiteY60" fmla="*/ 212186 h 305302"/>
              <a:gd name="connsiteX61" fmla="*/ 439241 w 601409"/>
              <a:gd name="connsiteY61" fmla="*/ 235107 h 305302"/>
              <a:gd name="connsiteX62" fmla="*/ 462203 w 601409"/>
              <a:gd name="connsiteY62" fmla="*/ 235107 h 305302"/>
              <a:gd name="connsiteX63" fmla="*/ 462203 w 601409"/>
              <a:gd name="connsiteY63" fmla="*/ 212186 h 305302"/>
              <a:gd name="connsiteX64" fmla="*/ 143512 w 601409"/>
              <a:gd name="connsiteY64" fmla="*/ 212186 h 305302"/>
              <a:gd name="connsiteX65" fmla="*/ 143512 w 601409"/>
              <a:gd name="connsiteY65" fmla="*/ 235107 h 305302"/>
              <a:gd name="connsiteX66" fmla="*/ 165038 w 601409"/>
              <a:gd name="connsiteY66" fmla="*/ 235107 h 305302"/>
              <a:gd name="connsiteX67" fmla="*/ 165038 w 601409"/>
              <a:gd name="connsiteY67" fmla="*/ 212186 h 305302"/>
              <a:gd name="connsiteX68" fmla="*/ 103328 w 601409"/>
              <a:gd name="connsiteY68" fmla="*/ 212186 h 305302"/>
              <a:gd name="connsiteX69" fmla="*/ 103328 w 601409"/>
              <a:gd name="connsiteY69" fmla="*/ 235107 h 305302"/>
              <a:gd name="connsiteX70" fmla="*/ 126290 w 601409"/>
              <a:gd name="connsiteY70" fmla="*/ 235107 h 305302"/>
              <a:gd name="connsiteX71" fmla="*/ 126290 w 601409"/>
              <a:gd name="connsiteY71" fmla="*/ 212186 h 305302"/>
              <a:gd name="connsiteX72" fmla="*/ 66015 w 601409"/>
              <a:gd name="connsiteY72" fmla="*/ 212186 h 305302"/>
              <a:gd name="connsiteX73" fmla="*/ 66015 w 601409"/>
              <a:gd name="connsiteY73" fmla="*/ 235107 h 305302"/>
              <a:gd name="connsiteX74" fmla="*/ 88977 w 601409"/>
              <a:gd name="connsiteY74" fmla="*/ 235107 h 305302"/>
              <a:gd name="connsiteX75" fmla="*/ 88977 w 601409"/>
              <a:gd name="connsiteY75" fmla="*/ 212186 h 305302"/>
              <a:gd name="connsiteX76" fmla="*/ 27267 w 601409"/>
              <a:gd name="connsiteY76" fmla="*/ 212186 h 305302"/>
              <a:gd name="connsiteX77" fmla="*/ 27267 w 601409"/>
              <a:gd name="connsiteY77" fmla="*/ 235107 h 305302"/>
              <a:gd name="connsiteX78" fmla="*/ 50229 w 601409"/>
              <a:gd name="connsiteY78" fmla="*/ 235107 h 305302"/>
              <a:gd name="connsiteX79" fmla="*/ 50229 w 601409"/>
              <a:gd name="connsiteY79" fmla="*/ 212186 h 305302"/>
              <a:gd name="connsiteX80" fmla="*/ 555486 w 601409"/>
              <a:gd name="connsiteY80" fmla="*/ 180670 h 305302"/>
              <a:gd name="connsiteX81" fmla="*/ 555486 w 601409"/>
              <a:gd name="connsiteY81" fmla="*/ 203591 h 305302"/>
              <a:gd name="connsiteX82" fmla="*/ 578447 w 601409"/>
              <a:gd name="connsiteY82" fmla="*/ 203591 h 305302"/>
              <a:gd name="connsiteX83" fmla="*/ 578447 w 601409"/>
              <a:gd name="connsiteY83" fmla="*/ 180670 h 305302"/>
              <a:gd name="connsiteX84" fmla="*/ 516738 w 601409"/>
              <a:gd name="connsiteY84" fmla="*/ 180670 h 305302"/>
              <a:gd name="connsiteX85" fmla="*/ 516738 w 601409"/>
              <a:gd name="connsiteY85" fmla="*/ 203591 h 305302"/>
              <a:gd name="connsiteX86" fmla="*/ 539699 w 601409"/>
              <a:gd name="connsiteY86" fmla="*/ 203591 h 305302"/>
              <a:gd name="connsiteX87" fmla="*/ 539699 w 601409"/>
              <a:gd name="connsiteY87" fmla="*/ 180670 h 305302"/>
              <a:gd name="connsiteX88" fmla="*/ 477989 w 601409"/>
              <a:gd name="connsiteY88" fmla="*/ 180670 h 305302"/>
              <a:gd name="connsiteX89" fmla="*/ 477989 w 601409"/>
              <a:gd name="connsiteY89" fmla="*/ 203591 h 305302"/>
              <a:gd name="connsiteX90" fmla="*/ 500951 w 601409"/>
              <a:gd name="connsiteY90" fmla="*/ 203591 h 305302"/>
              <a:gd name="connsiteX91" fmla="*/ 500951 w 601409"/>
              <a:gd name="connsiteY91" fmla="*/ 180670 h 305302"/>
              <a:gd name="connsiteX92" fmla="*/ 439241 w 601409"/>
              <a:gd name="connsiteY92" fmla="*/ 180670 h 305302"/>
              <a:gd name="connsiteX93" fmla="*/ 439241 w 601409"/>
              <a:gd name="connsiteY93" fmla="*/ 203591 h 305302"/>
              <a:gd name="connsiteX94" fmla="*/ 462203 w 601409"/>
              <a:gd name="connsiteY94" fmla="*/ 203591 h 305302"/>
              <a:gd name="connsiteX95" fmla="*/ 462203 w 601409"/>
              <a:gd name="connsiteY95" fmla="*/ 180670 h 305302"/>
              <a:gd name="connsiteX96" fmla="*/ 143512 w 601409"/>
              <a:gd name="connsiteY96" fmla="*/ 180670 h 305302"/>
              <a:gd name="connsiteX97" fmla="*/ 143512 w 601409"/>
              <a:gd name="connsiteY97" fmla="*/ 203591 h 305302"/>
              <a:gd name="connsiteX98" fmla="*/ 165038 w 601409"/>
              <a:gd name="connsiteY98" fmla="*/ 203591 h 305302"/>
              <a:gd name="connsiteX99" fmla="*/ 165038 w 601409"/>
              <a:gd name="connsiteY99" fmla="*/ 180670 h 305302"/>
              <a:gd name="connsiteX100" fmla="*/ 103328 w 601409"/>
              <a:gd name="connsiteY100" fmla="*/ 180670 h 305302"/>
              <a:gd name="connsiteX101" fmla="*/ 103328 w 601409"/>
              <a:gd name="connsiteY101" fmla="*/ 203591 h 305302"/>
              <a:gd name="connsiteX102" fmla="*/ 126290 w 601409"/>
              <a:gd name="connsiteY102" fmla="*/ 203591 h 305302"/>
              <a:gd name="connsiteX103" fmla="*/ 126290 w 601409"/>
              <a:gd name="connsiteY103" fmla="*/ 180670 h 305302"/>
              <a:gd name="connsiteX104" fmla="*/ 66015 w 601409"/>
              <a:gd name="connsiteY104" fmla="*/ 180670 h 305302"/>
              <a:gd name="connsiteX105" fmla="*/ 66015 w 601409"/>
              <a:gd name="connsiteY105" fmla="*/ 203591 h 305302"/>
              <a:gd name="connsiteX106" fmla="*/ 88977 w 601409"/>
              <a:gd name="connsiteY106" fmla="*/ 203591 h 305302"/>
              <a:gd name="connsiteX107" fmla="*/ 88977 w 601409"/>
              <a:gd name="connsiteY107" fmla="*/ 180670 h 305302"/>
              <a:gd name="connsiteX108" fmla="*/ 27267 w 601409"/>
              <a:gd name="connsiteY108" fmla="*/ 180670 h 305302"/>
              <a:gd name="connsiteX109" fmla="*/ 27267 w 601409"/>
              <a:gd name="connsiteY109" fmla="*/ 203591 h 305302"/>
              <a:gd name="connsiteX110" fmla="*/ 50229 w 601409"/>
              <a:gd name="connsiteY110" fmla="*/ 203591 h 305302"/>
              <a:gd name="connsiteX111" fmla="*/ 50229 w 601409"/>
              <a:gd name="connsiteY111" fmla="*/ 180670 h 305302"/>
              <a:gd name="connsiteX112" fmla="*/ 351656 w 601409"/>
              <a:gd name="connsiteY112" fmla="*/ 180601 h 305302"/>
              <a:gd name="connsiteX113" fmla="*/ 351656 w 601409"/>
              <a:gd name="connsiteY113" fmla="*/ 206402 h 305302"/>
              <a:gd name="connsiteX114" fmla="*/ 376069 w 601409"/>
              <a:gd name="connsiteY114" fmla="*/ 206402 h 305302"/>
              <a:gd name="connsiteX115" fmla="*/ 376069 w 601409"/>
              <a:gd name="connsiteY115" fmla="*/ 180601 h 305302"/>
              <a:gd name="connsiteX116" fmla="*/ 308573 w 601409"/>
              <a:gd name="connsiteY116" fmla="*/ 180601 h 305302"/>
              <a:gd name="connsiteX117" fmla="*/ 308573 w 601409"/>
              <a:gd name="connsiteY117" fmla="*/ 206402 h 305302"/>
              <a:gd name="connsiteX118" fmla="*/ 332987 w 601409"/>
              <a:gd name="connsiteY118" fmla="*/ 206402 h 305302"/>
              <a:gd name="connsiteX119" fmla="*/ 332987 w 601409"/>
              <a:gd name="connsiteY119" fmla="*/ 180601 h 305302"/>
              <a:gd name="connsiteX120" fmla="*/ 265491 w 601409"/>
              <a:gd name="connsiteY120" fmla="*/ 180601 h 305302"/>
              <a:gd name="connsiteX121" fmla="*/ 265491 w 601409"/>
              <a:gd name="connsiteY121" fmla="*/ 206402 h 305302"/>
              <a:gd name="connsiteX122" fmla="*/ 291340 w 601409"/>
              <a:gd name="connsiteY122" fmla="*/ 206402 h 305302"/>
              <a:gd name="connsiteX123" fmla="*/ 291340 w 601409"/>
              <a:gd name="connsiteY123" fmla="*/ 180601 h 305302"/>
              <a:gd name="connsiteX124" fmla="*/ 222408 w 601409"/>
              <a:gd name="connsiteY124" fmla="*/ 180601 h 305302"/>
              <a:gd name="connsiteX125" fmla="*/ 222408 w 601409"/>
              <a:gd name="connsiteY125" fmla="*/ 206402 h 305302"/>
              <a:gd name="connsiteX126" fmla="*/ 248258 w 601409"/>
              <a:gd name="connsiteY126" fmla="*/ 206402 h 305302"/>
              <a:gd name="connsiteX127" fmla="*/ 248258 w 601409"/>
              <a:gd name="connsiteY127" fmla="*/ 180601 h 305302"/>
              <a:gd name="connsiteX128" fmla="*/ 555486 w 601409"/>
              <a:gd name="connsiteY128" fmla="*/ 146288 h 305302"/>
              <a:gd name="connsiteX129" fmla="*/ 555486 w 601409"/>
              <a:gd name="connsiteY129" fmla="*/ 169209 h 305302"/>
              <a:gd name="connsiteX130" fmla="*/ 578447 w 601409"/>
              <a:gd name="connsiteY130" fmla="*/ 169209 h 305302"/>
              <a:gd name="connsiteX131" fmla="*/ 578447 w 601409"/>
              <a:gd name="connsiteY131" fmla="*/ 146288 h 305302"/>
              <a:gd name="connsiteX132" fmla="*/ 516738 w 601409"/>
              <a:gd name="connsiteY132" fmla="*/ 146288 h 305302"/>
              <a:gd name="connsiteX133" fmla="*/ 516738 w 601409"/>
              <a:gd name="connsiteY133" fmla="*/ 169209 h 305302"/>
              <a:gd name="connsiteX134" fmla="*/ 539699 w 601409"/>
              <a:gd name="connsiteY134" fmla="*/ 169209 h 305302"/>
              <a:gd name="connsiteX135" fmla="*/ 539699 w 601409"/>
              <a:gd name="connsiteY135" fmla="*/ 146288 h 305302"/>
              <a:gd name="connsiteX136" fmla="*/ 477989 w 601409"/>
              <a:gd name="connsiteY136" fmla="*/ 146288 h 305302"/>
              <a:gd name="connsiteX137" fmla="*/ 477989 w 601409"/>
              <a:gd name="connsiteY137" fmla="*/ 169209 h 305302"/>
              <a:gd name="connsiteX138" fmla="*/ 500951 w 601409"/>
              <a:gd name="connsiteY138" fmla="*/ 169209 h 305302"/>
              <a:gd name="connsiteX139" fmla="*/ 500951 w 601409"/>
              <a:gd name="connsiteY139" fmla="*/ 146288 h 305302"/>
              <a:gd name="connsiteX140" fmla="*/ 439241 w 601409"/>
              <a:gd name="connsiteY140" fmla="*/ 146288 h 305302"/>
              <a:gd name="connsiteX141" fmla="*/ 439241 w 601409"/>
              <a:gd name="connsiteY141" fmla="*/ 169209 h 305302"/>
              <a:gd name="connsiteX142" fmla="*/ 462203 w 601409"/>
              <a:gd name="connsiteY142" fmla="*/ 169209 h 305302"/>
              <a:gd name="connsiteX143" fmla="*/ 462203 w 601409"/>
              <a:gd name="connsiteY143" fmla="*/ 146288 h 305302"/>
              <a:gd name="connsiteX144" fmla="*/ 143512 w 601409"/>
              <a:gd name="connsiteY144" fmla="*/ 146288 h 305302"/>
              <a:gd name="connsiteX145" fmla="*/ 143512 w 601409"/>
              <a:gd name="connsiteY145" fmla="*/ 169209 h 305302"/>
              <a:gd name="connsiteX146" fmla="*/ 165038 w 601409"/>
              <a:gd name="connsiteY146" fmla="*/ 169209 h 305302"/>
              <a:gd name="connsiteX147" fmla="*/ 165038 w 601409"/>
              <a:gd name="connsiteY147" fmla="*/ 146288 h 305302"/>
              <a:gd name="connsiteX148" fmla="*/ 103328 w 601409"/>
              <a:gd name="connsiteY148" fmla="*/ 146288 h 305302"/>
              <a:gd name="connsiteX149" fmla="*/ 103328 w 601409"/>
              <a:gd name="connsiteY149" fmla="*/ 169209 h 305302"/>
              <a:gd name="connsiteX150" fmla="*/ 126290 w 601409"/>
              <a:gd name="connsiteY150" fmla="*/ 169209 h 305302"/>
              <a:gd name="connsiteX151" fmla="*/ 126290 w 601409"/>
              <a:gd name="connsiteY151" fmla="*/ 146288 h 305302"/>
              <a:gd name="connsiteX152" fmla="*/ 66015 w 601409"/>
              <a:gd name="connsiteY152" fmla="*/ 146288 h 305302"/>
              <a:gd name="connsiteX153" fmla="*/ 66015 w 601409"/>
              <a:gd name="connsiteY153" fmla="*/ 169209 h 305302"/>
              <a:gd name="connsiteX154" fmla="*/ 88977 w 601409"/>
              <a:gd name="connsiteY154" fmla="*/ 169209 h 305302"/>
              <a:gd name="connsiteX155" fmla="*/ 88977 w 601409"/>
              <a:gd name="connsiteY155" fmla="*/ 146288 h 305302"/>
              <a:gd name="connsiteX156" fmla="*/ 27267 w 601409"/>
              <a:gd name="connsiteY156" fmla="*/ 146288 h 305302"/>
              <a:gd name="connsiteX157" fmla="*/ 27267 w 601409"/>
              <a:gd name="connsiteY157" fmla="*/ 169209 h 305302"/>
              <a:gd name="connsiteX158" fmla="*/ 50229 w 601409"/>
              <a:gd name="connsiteY158" fmla="*/ 169209 h 305302"/>
              <a:gd name="connsiteX159" fmla="*/ 50229 w 601409"/>
              <a:gd name="connsiteY159" fmla="*/ 146288 h 305302"/>
              <a:gd name="connsiteX160" fmla="*/ 351656 w 601409"/>
              <a:gd name="connsiteY160" fmla="*/ 141901 h 305302"/>
              <a:gd name="connsiteX161" fmla="*/ 351656 w 601409"/>
              <a:gd name="connsiteY161" fmla="*/ 167701 h 305302"/>
              <a:gd name="connsiteX162" fmla="*/ 376069 w 601409"/>
              <a:gd name="connsiteY162" fmla="*/ 167701 h 305302"/>
              <a:gd name="connsiteX163" fmla="*/ 376069 w 601409"/>
              <a:gd name="connsiteY163" fmla="*/ 141901 h 305302"/>
              <a:gd name="connsiteX164" fmla="*/ 308573 w 601409"/>
              <a:gd name="connsiteY164" fmla="*/ 141901 h 305302"/>
              <a:gd name="connsiteX165" fmla="*/ 308573 w 601409"/>
              <a:gd name="connsiteY165" fmla="*/ 167701 h 305302"/>
              <a:gd name="connsiteX166" fmla="*/ 332987 w 601409"/>
              <a:gd name="connsiteY166" fmla="*/ 167701 h 305302"/>
              <a:gd name="connsiteX167" fmla="*/ 332987 w 601409"/>
              <a:gd name="connsiteY167" fmla="*/ 141901 h 305302"/>
              <a:gd name="connsiteX168" fmla="*/ 265491 w 601409"/>
              <a:gd name="connsiteY168" fmla="*/ 141901 h 305302"/>
              <a:gd name="connsiteX169" fmla="*/ 265491 w 601409"/>
              <a:gd name="connsiteY169" fmla="*/ 167701 h 305302"/>
              <a:gd name="connsiteX170" fmla="*/ 291340 w 601409"/>
              <a:gd name="connsiteY170" fmla="*/ 167701 h 305302"/>
              <a:gd name="connsiteX171" fmla="*/ 291340 w 601409"/>
              <a:gd name="connsiteY171" fmla="*/ 141901 h 305302"/>
              <a:gd name="connsiteX172" fmla="*/ 222408 w 601409"/>
              <a:gd name="connsiteY172" fmla="*/ 141901 h 305302"/>
              <a:gd name="connsiteX173" fmla="*/ 222408 w 601409"/>
              <a:gd name="connsiteY173" fmla="*/ 167701 h 305302"/>
              <a:gd name="connsiteX174" fmla="*/ 248258 w 601409"/>
              <a:gd name="connsiteY174" fmla="*/ 167701 h 305302"/>
              <a:gd name="connsiteX175" fmla="*/ 248258 w 601409"/>
              <a:gd name="connsiteY175" fmla="*/ 141901 h 305302"/>
              <a:gd name="connsiteX176" fmla="*/ 411974 w 601409"/>
              <a:gd name="connsiteY176" fmla="*/ 113339 h 305302"/>
              <a:gd name="connsiteX177" fmla="*/ 601409 w 601409"/>
              <a:gd name="connsiteY177" fmla="*/ 113339 h 305302"/>
              <a:gd name="connsiteX178" fmla="*/ 601409 w 601409"/>
              <a:gd name="connsiteY178" fmla="*/ 305302 h 305302"/>
              <a:gd name="connsiteX179" fmla="*/ 411974 w 601409"/>
              <a:gd name="connsiteY179" fmla="*/ 305302 h 305302"/>
              <a:gd name="connsiteX180" fmla="*/ 0 w 601409"/>
              <a:gd name="connsiteY180" fmla="*/ 113339 h 305302"/>
              <a:gd name="connsiteX181" fmla="*/ 189435 w 601409"/>
              <a:gd name="connsiteY181" fmla="*/ 113339 h 305302"/>
              <a:gd name="connsiteX182" fmla="*/ 189435 w 601409"/>
              <a:gd name="connsiteY182" fmla="*/ 305302 h 305302"/>
              <a:gd name="connsiteX183" fmla="*/ 0 w 601409"/>
              <a:gd name="connsiteY183" fmla="*/ 305302 h 305302"/>
              <a:gd name="connsiteX184" fmla="*/ 351656 w 601409"/>
              <a:gd name="connsiteY184" fmla="*/ 100334 h 305302"/>
              <a:gd name="connsiteX185" fmla="*/ 351656 w 601409"/>
              <a:gd name="connsiteY185" fmla="*/ 126134 h 305302"/>
              <a:gd name="connsiteX186" fmla="*/ 376069 w 601409"/>
              <a:gd name="connsiteY186" fmla="*/ 126134 h 305302"/>
              <a:gd name="connsiteX187" fmla="*/ 376069 w 601409"/>
              <a:gd name="connsiteY187" fmla="*/ 100334 h 305302"/>
              <a:gd name="connsiteX188" fmla="*/ 308573 w 601409"/>
              <a:gd name="connsiteY188" fmla="*/ 100334 h 305302"/>
              <a:gd name="connsiteX189" fmla="*/ 308573 w 601409"/>
              <a:gd name="connsiteY189" fmla="*/ 126134 h 305302"/>
              <a:gd name="connsiteX190" fmla="*/ 332987 w 601409"/>
              <a:gd name="connsiteY190" fmla="*/ 126134 h 305302"/>
              <a:gd name="connsiteX191" fmla="*/ 332987 w 601409"/>
              <a:gd name="connsiteY191" fmla="*/ 100334 h 305302"/>
              <a:gd name="connsiteX192" fmla="*/ 265491 w 601409"/>
              <a:gd name="connsiteY192" fmla="*/ 100334 h 305302"/>
              <a:gd name="connsiteX193" fmla="*/ 265491 w 601409"/>
              <a:gd name="connsiteY193" fmla="*/ 126134 h 305302"/>
              <a:gd name="connsiteX194" fmla="*/ 291340 w 601409"/>
              <a:gd name="connsiteY194" fmla="*/ 126134 h 305302"/>
              <a:gd name="connsiteX195" fmla="*/ 291340 w 601409"/>
              <a:gd name="connsiteY195" fmla="*/ 100334 h 305302"/>
              <a:gd name="connsiteX196" fmla="*/ 222408 w 601409"/>
              <a:gd name="connsiteY196" fmla="*/ 100334 h 305302"/>
              <a:gd name="connsiteX197" fmla="*/ 222408 w 601409"/>
              <a:gd name="connsiteY197" fmla="*/ 126134 h 305302"/>
              <a:gd name="connsiteX198" fmla="*/ 248258 w 601409"/>
              <a:gd name="connsiteY198" fmla="*/ 126134 h 305302"/>
              <a:gd name="connsiteX199" fmla="*/ 248258 w 601409"/>
              <a:gd name="connsiteY199" fmla="*/ 100334 h 305302"/>
              <a:gd name="connsiteX200" fmla="*/ 396214 w 601409"/>
              <a:gd name="connsiteY200" fmla="*/ 8612 h 305302"/>
              <a:gd name="connsiteX201" fmla="*/ 384771 w 601409"/>
              <a:gd name="connsiteY201" fmla="*/ 11476 h 305302"/>
              <a:gd name="connsiteX202" fmla="*/ 384771 w 601409"/>
              <a:gd name="connsiteY202" fmla="*/ 35828 h 305302"/>
              <a:gd name="connsiteX203" fmla="*/ 396214 w 601409"/>
              <a:gd name="connsiteY203" fmla="*/ 34395 h 305302"/>
              <a:gd name="connsiteX204" fmla="*/ 406228 w 601409"/>
              <a:gd name="connsiteY204" fmla="*/ 37260 h 305302"/>
              <a:gd name="connsiteX205" fmla="*/ 416241 w 601409"/>
              <a:gd name="connsiteY205" fmla="*/ 38692 h 305302"/>
              <a:gd name="connsiteX206" fmla="*/ 427685 w 601409"/>
              <a:gd name="connsiteY206" fmla="*/ 37260 h 305302"/>
              <a:gd name="connsiteX207" fmla="*/ 427685 w 601409"/>
              <a:gd name="connsiteY207" fmla="*/ 11476 h 305302"/>
              <a:gd name="connsiteX208" fmla="*/ 414811 w 601409"/>
              <a:gd name="connsiteY208" fmla="*/ 14341 h 305302"/>
              <a:gd name="connsiteX209" fmla="*/ 404797 w 601409"/>
              <a:gd name="connsiteY209" fmla="*/ 11476 h 305302"/>
              <a:gd name="connsiteX210" fmla="*/ 396214 w 601409"/>
              <a:gd name="connsiteY210" fmla="*/ 8612 h 305302"/>
              <a:gd name="connsiteX211" fmla="*/ 396214 w 601409"/>
              <a:gd name="connsiteY211" fmla="*/ 5747 h 305302"/>
              <a:gd name="connsiteX212" fmla="*/ 407658 w 601409"/>
              <a:gd name="connsiteY212" fmla="*/ 7179 h 305302"/>
              <a:gd name="connsiteX213" fmla="*/ 414811 w 601409"/>
              <a:gd name="connsiteY213" fmla="*/ 10044 h 305302"/>
              <a:gd name="connsiteX214" fmla="*/ 429115 w 601409"/>
              <a:gd name="connsiteY214" fmla="*/ 7179 h 305302"/>
              <a:gd name="connsiteX215" fmla="*/ 431976 w 601409"/>
              <a:gd name="connsiteY215" fmla="*/ 7179 h 305302"/>
              <a:gd name="connsiteX216" fmla="*/ 431976 w 601409"/>
              <a:gd name="connsiteY216" fmla="*/ 40125 h 305302"/>
              <a:gd name="connsiteX217" fmla="*/ 430546 w 601409"/>
              <a:gd name="connsiteY217" fmla="*/ 40125 h 305302"/>
              <a:gd name="connsiteX218" fmla="*/ 416241 w 601409"/>
              <a:gd name="connsiteY218" fmla="*/ 42990 h 305302"/>
              <a:gd name="connsiteX219" fmla="*/ 404797 w 601409"/>
              <a:gd name="connsiteY219" fmla="*/ 40125 h 305302"/>
              <a:gd name="connsiteX220" fmla="*/ 396214 w 601409"/>
              <a:gd name="connsiteY220" fmla="*/ 38692 h 305302"/>
              <a:gd name="connsiteX221" fmla="*/ 383340 w 601409"/>
              <a:gd name="connsiteY221" fmla="*/ 40125 h 305302"/>
              <a:gd name="connsiteX222" fmla="*/ 380479 w 601409"/>
              <a:gd name="connsiteY222" fmla="*/ 41557 h 305302"/>
              <a:gd name="connsiteX223" fmla="*/ 380479 w 601409"/>
              <a:gd name="connsiteY223" fmla="*/ 8612 h 305302"/>
              <a:gd name="connsiteX224" fmla="*/ 381910 w 601409"/>
              <a:gd name="connsiteY224" fmla="*/ 7179 h 305302"/>
              <a:gd name="connsiteX225" fmla="*/ 396214 w 601409"/>
              <a:gd name="connsiteY225" fmla="*/ 5747 h 305302"/>
              <a:gd name="connsiteX226" fmla="*/ 373197 w 601409"/>
              <a:gd name="connsiteY226" fmla="*/ 0 h 305302"/>
              <a:gd name="connsiteX227" fmla="*/ 377506 w 601409"/>
              <a:gd name="connsiteY227" fmla="*/ 4300 h 305302"/>
              <a:gd name="connsiteX228" fmla="*/ 376069 w 601409"/>
              <a:gd name="connsiteY228" fmla="*/ 7166 h 305302"/>
              <a:gd name="connsiteX229" fmla="*/ 376069 w 601409"/>
              <a:gd name="connsiteY229" fmla="*/ 53033 h 305302"/>
              <a:gd name="connsiteX230" fmla="*/ 406227 w 601409"/>
              <a:gd name="connsiteY230" fmla="*/ 71667 h 305302"/>
              <a:gd name="connsiteX231" fmla="*/ 404791 w 601409"/>
              <a:gd name="connsiteY231" fmla="*/ 97467 h 305302"/>
              <a:gd name="connsiteX232" fmla="*/ 394739 w 601409"/>
              <a:gd name="connsiteY232" fmla="*/ 97467 h 305302"/>
              <a:gd name="connsiteX233" fmla="*/ 394739 w 601409"/>
              <a:gd name="connsiteY233" fmla="*/ 305302 h 305302"/>
              <a:gd name="connsiteX234" fmla="*/ 205175 w 601409"/>
              <a:gd name="connsiteY234" fmla="*/ 305302 h 305302"/>
              <a:gd name="connsiteX235" fmla="*/ 205175 w 601409"/>
              <a:gd name="connsiteY235" fmla="*/ 97467 h 305302"/>
              <a:gd name="connsiteX236" fmla="*/ 190814 w 601409"/>
              <a:gd name="connsiteY236" fmla="*/ 97467 h 305302"/>
              <a:gd name="connsiteX237" fmla="*/ 192250 w 601409"/>
              <a:gd name="connsiteY237" fmla="*/ 71667 h 305302"/>
              <a:gd name="connsiteX238" fmla="*/ 295649 w 601409"/>
              <a:gd name="connsiteY238" fmla="*/ 2866 h 305302"/>
              <a:gd name="connsiteX239" fmla="*/ 370325 w 601409"/>
              <a:gd name="connsiteY239" fmla="*/ 50167 h 305302"/>
              <a:gd name="connsiteX240" fmla="*/ 370325 w 601409"/>
              <a:gd name="connsiteY240" fmla="*/ 7166 h 305302"/>
              <a:gd name="connsiteX241" fmla="*/ 368889 w 601409"/>
              <a:gd name="connsiteY241" fmla="*/ 4300 h 305302"/>
              <a:gd name="connsiteX242" fmla="*/ 373197 w 601409"/>
              <a:gd name="connsiteY242" fmla="*/ 0 h 30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</a:cxnLst>
            <a:rect l="l" t="t" r="r" b="b"/>
            <a:pathLst>
              <a:path w="601409" h="305302">
                <a:moveTo>
                  <a:pt x="555486" y="246567"/>
                </a:moveTo>
                <a:lnTo>
                  <a:pt x="555486" y="269488"/>
                </a:lnTo>
                <a:lnTo>
                  <a:pt x="578447" y="269488"/>
                </a:lnTo>
                <a:lnTo>
                  <a:pt x="578447" y="246567"/>
                </a:lnTo>
                <a:close/>
                <a:moveTo>
                  <a:pt x="516738" y="246567"/>
                </a:moveTo>
                <a:lnTo>
                  <a:pt x="516738" y="269488"/>
                </a:lnTo>
                <a:lnTo>
                  <a:pt x="539699" y="269488"/>
                </a:lnTo>
                <a:lnTo>
                  <a:pt x="539699" y="246567"/>
                </a:lnTo>
                <a:close/>
                <a:moveTo>
                  <a:pt x="477989" y="246567"/>
                </a:moveTo>
                <a:lnTo>
                  <a:pt x="477989" y="269488"/>
                </a:lnTo>
                <a:lnTo>
                  <a:pt x="500951" y="269488"/>
                </a:lnTo>
                <a:lnTo>
                  <a:pt x="500951" y="246567"/>
                </a:lnTo>
                <a:close/>
                <a:moveTo>
                  <a:pt x="439241" y="246567"/>
                </a:moveTo>
                <a:lnTo>
                  <a:pt x="439241" y="269488"/>
                </a:lnTo>
                <a:lnTo>
                  <a:pt x="462203" y="269488"/>
                </a:lnTo>
                <a:lnTo>
                  <a:pt x="462203" y="246567"/>
                </a:lnTo>
                <a:close/>
                <a:moveTo>
                  <a:pt x="143512" y="246567"/>
                </a:moveTo>
                <a:lnTo>
                  <a:pt x="143512" y="269488"/>
                </a:lnTo>
                <a:lnTo>
                  <a:pt x="165038" y="269488"/>
                </a:lnTo>
                <a:lnTo>
                  <a:pt x="165038" y="246567"/>
                </a:lnTo>
                <a:close/>
                <a:moveTo>
                  <a:pt x="103328" y="246567"/>
                </a:moveTo>
                <a:lnTo>
                  <a:pt x="103328" y="269488"/>
                </a:lnTo>
                <a:lnTo>
                  <a:pt x="126290" y="269488"/>
                </a:lnTo>
                <a:lnTo>
                  <a:pt x="126290" y="246567"/>
                </a:lnTo>
                <a:close/>
                <a:moveTo>
                  <a:pt x="66015" y="246567"/>
                </a:moveTo>
                <a:lnTo>
                  <a:pt x="66015" y="269488"/>
                </a:lnTo>
                <a:lnTo>
                  <a:pt x="88977" y="269488"/>
                </a:lnTo>
                <a:lnTo>
                  <a:pt x="88977" y="246567"/>
                </a:lnTo>
                <a:close/>
                <a:moveTo>
                  <a:pt x="27267" y="246567"/>
                </a:moveTo>
                <a:lnTo>
                  <a:pt x="27267" y="269488"/>
                </a:lnTo>
                <a:lnTo>
                  <a:pt x="50229" y="269488"/>
                </a:lnTo>
                <a:lnTo>
                  <a:pt x="50229" y="246567"/>
                </a:lnTo>
                <a:close/>
                <a:moveTo>
                  <a:pt x="351656" y="219302"/>
                </a:moveTo>
                <a:lnTo>
                  <a:pt x="351656" y="245102"/>
                </a:lnTo>
                <a:lnTo>
                  <a:pt x="376069" y="245102"/>
                </a:lnTo>
                <a:lnTo>
                  <a:pt x="376069" y="219302"/>
                </a:lnTo>
                <a:close/>
                <a:moveTo>
                  <a:pt x="308573" y="219302"/>
                </a:moveTo>
                <a:lnTo>
                  <a:pt x="308573" y="245102"/>
                </a:lnTo>
                <a:lnTo>
                  <a:pt x="332987" y="245102"/>
                </a:lnTo>
                <a:lnTo>
                  <a:pt x="332987" y="219302"/>
                </a:lnTo>
                <a:close/>
                <a:moveTo>
                  <a:pt x="265491" y="219302"/>
                </a:moveTo>
                <a:lnTo>
                  <a:pt x="265491" y="245102"/>
                </a:lnTo>
                <a:lnTo>
                  <a:pt x="291340" y="245102"/>
                </a:lnTo>
                <a:lnTo>
                  <a:pt x="291340" y="219302"/>
                </a:lnTo>
                <a:close/>
                <a:moveTo>
                  <a:pt x="222408" y="219302"/>
                </a:moveTo>
                <a:lnTo>
                  <a:pt x="222408" y="245102"/>
                </a:lnTo>
                <a:lnTo>
                  <a:pt x="248258" y="245102"/>
                </a:lnTo>
                <a:lnTo>
                  <a:pt x="248258" y="219302"/>
                </a:lnTo>
                <a:close/>
                <a:moveTo>
                  <a:pt x="555486" y="212186"/>
                </a:moveTo>
                <a:lnTo>
                  <a:pt x="555486" y="235107"/>
                </a:lnTo>
                <a:lnTo>
                  <a:pt x="578447" y="235107"/>
                </a:lnTo>
                <a:lnTo>
                  <a:pt x="578447" y="212186"/>
                </a:lnTo>
                <a:close/>
                <a:moveTo>
                  <a:pt x="516738" y="212186"/>
                </a:moveTo>
                <a:lnTo>
                  <a:pt x="516738" y="235107"/>
                </a:lnTo>
                <a:lnTo>
                  <a:pt x="539699" y="235107"/>
                </a:lnTo>
                <a:lnTo>
                  <a:pt x="539699" y="212186"/>
                </a:lnTo>
                <a:close/>
                <a:moveTo>
                  <a:pt x="477989" y="212186"/>
                </a:moveTo>
                <a:lnTo>
                  <a:pt x="477989" y="235107"/>
                </a:lnTo>
                <a:lnTo>
                  <a:pt x="500951" y="235107"/>
                </a:lnTo>
                <a:lnTo>
                  <a:pt x="500951" y="212186"/>
                </a:lnTo>
                <a:close/>
                <a:moveTo>
                  <a:pt x="439241" y="212186"/>
                </a:moveTo>
                <a:lnTo>
                  <a:pt x="439241" y="235107"/>
                </a:lnTo>
                <a:lnTo>
                  <a:pt x="462203" y="235107"/>
                </a:lnTo>
                <a:lnTo>
                  <a:pt x="462203" y="212186"/>
                </a:lnTo>
                <a:close/>
                <a:moveTo>
                  <a:pt x="143512" y="212186"/>
                </a:moveTo>
                <a:lnTo>
                  <a:pt x="143512" y="235107"/>
                </a:lnTo>
                <a:lnTo>
                  <a:pt x="165038" y="235107"/>
                </a:lnTo>
                <a:lnTo>
                  <a:pt x="165038" y="212186"/>
                </a:lnTo>
                <a:close/>
                <a:moveTo>
                  <a:pt x="103328" y="212186"/>
                </a:moveTo>
                <a:lnTo>
                  <a:pt x="103328" y="235107"/>
                </a:lnTo>
                <a:lnTo>
                  <a:pt x="126290" y="235107"/>
                </a:lnTo>
                <a:lnTo>
                  <a:pt x="126290" y="212186"/>
                </a:lnTo>
                <a:close/>
                <a:moveTo>
                  <a:pt x="66015" y="212186"/>
                </a:moveTo>
                <a:lnTo>
                  <a:pt x="66015" y="235107"/>
                </a:lnTo>
                <a:lnTo>
                  <a:pt x="88977" y="235107"/>
                </a:lnTo>
                <a:lnTo>
                  <a:pt x="88977" y="212186"/>
                </a:lnTo>
                <a:close/>
                <a:moveTo>
                  <a:pt x="27267" y="212186"/>
                </a:moveTo>
                <a:lnTo>
                  <a:pt x="27267" y="235107"/>
                </a:lnTo>
                <a:lnTo>
                  <a:pt x="50229" y="235107"/>
                </a:lnTo>
                <a:lnTo>
                  <a:pt x="50229" y="212186"/>
                </a:lnTo>
                <a:close/>
                <a:moveTo>
                  <a:pt x="555486" y="180670"/>
                </a:moveTo>
                <a:lnTo>
                  <a:pt x="555486" y="203591"/>
                </a:lnTo>
                <a:lnTo>
                  <a:pt x="578447" y="203591"/>
                </a:lnTo>
                <a:lnTo>
                  <a:pt x="578447" y="180670"/>
                </a:lnTo>
                <a:close/>
                <a:moveTo>
                  <a:pt x="516738" y="180670"/>
                </a:moveTo>
                <a:lnTo>
                  <a:pt x="516738" y="203591"/>
                </a:lnTo>
                <a:lnTo>
                  <a:pt x="539699" y="203591"/>
                </a:lnTo>
                <a:lnTo>
                  <a:pt x="539699" y="180670"/>
                </a:lnTo>
                <a:close/>
                <a:moveTo>
                  <a:pt x="477989" y="180670"/>
                </a:moveTo>
                <a:lnTo>
                  <a:pt x="477989" y="203591"/>
                </a:lnTo>
                <a:lnTo>
                  <a:pt x="500951" y="203591"/>
                </a:lnTo>
                <a:lnTo>
                  <a:pt x="500951" y="180670"/>
                </a:lnTo>
                <a:close/>
                <a:moveTo>
                  <a:pt x="439241" y="180670"/>
                </a:moveTo>
                <a:lnTo>
                  <a:pt x="439241" y="203591"/>
                </a:lnTo>
                <a:lnTo>
                  <a:pt x="462203" y="203591"/>
                </a:lnTo>
                <a:lnTo>
                  <a:pt x="462203" y="180670"/>
                </a:lnTo>
                <a:close/>
                <a:moveTo>
                  <a:pt x="143512" y="180670"/>
                </a:moveTo>
                <a:lnTo>
                  <a:pt x="143512" y="203591"/>
                </a:lnTo>
                <a:lnTo>
                  <a:pt x="165038" y="203591"/>
                </a:lnTo>
                <a:lnTo>
                  <a:pt x="165038" y="180670"/>
                </a:lnTo>
                <a:close/>
                <a:moveTo>
                  <a:pt x="103328" y="180670"/>
                </a:moveTo>
                <a:lnTo>
                  <a:pt x="103328" y="203591"/>
                </a:lnTo>
                <a:lnTo>
                  <a:pt x="126290" y="203591"/>
                </a:lnTo>
                <a:lnTo>
                  <a:pt x="126290" y="180670"/>
                </a:lnTo>
                <a:close/>
                <a:moveTo>
                  <a:pt x="66015" y="180670"/>
                </a:moveTo>
                <a:lnTo>
                  <a:pt x="66015" y="203591"/>
                </a:lnTo>
                <a:lnTo>
                  <a:pt x="88977" y="203591"/>
                </a:lnTo>
                <a:lnTo>
                  <a:pt x="88977" y="180670"/>
                </a:lnTo>
                <a:close/>
                <a:moveTo>
                  <a:pt x="27267" y="180670"/>
                </a:moveTo>
                <a:lnTo>
                  <a:pt x="27267" y="203591"/>
                </a:lnTo>
                <a:lnTo>
                  <a:pt x="50229" y="203591"/>
                </a:lnTo>
                <a:lnTo>
                  <a:pt x="50229" y="180670"/>
                </a:lnTo>
                <a:close/>
                <a:moveTo>
                  <a:pt x="351656" y="180601"/>
                </a:moveTo>
                <a:lnTo>
                  <a:pt x="351656" y="206402"/>
                </a:lnTo>
                <a:lnTo>
                  <a:pt x="376069" y="206402"/>
                </a:lnTo>
                <a:lnTo>
                  <a:pt x="376069" y="180601"/>
                </a:lnTo>
                <a:close/>
                <a:moveTo>
                  <a:pt x="308573" y="180601"/>
                </a:moveTo>
                <a:lnTo>
                  <a:pt x="308573" y="206402"/>
                </a:lnTo>
                <a:lnTo>
                  <a:pt x="332987" y="206402"/>
                </a:lnTo>
                <a:lnTo>
                  <a:pt x="332987" y="180601"/>
                </a:lnTo>
                <a:close/>
                <a:moveTo>
                  <a:pt x="265491" y="180601"/>
                </a:moveTo>
                <a:lnTo>
                  <a:pt x="265491" y="206402"/>
                </a:lnTo>
                <a:lnTo>
                  <a:pt x="291340" y="206402"/>
                </a:lnTo>
                <a:lnTo>
                  <a:pt x="291340" y="180601"/>
                </a:lnTo>
                <a:close/>
                <a:moveTo>
                  <a:pt x="222408" y="180601"/>
                </a:moveTo>
                <a:lnTo>
                  <a:pt x="222408" y="206402"/>
                </a:lnTo>
                <a:lnTo>
                  <a:pt x="248258" y="206402"/>
                </a:lnTo>
                <a:lnTo>
                  <a:pt x="248258" y="180601"/>
                </a:lnTo>
                <a:close/>
                <a:moveTo>
                  <a:pt x="555486" y="146288"/>
                </a:moveTo>
                <a:lnTo>
                  <a:pt x="555486" y="169209"/>
                </a:lnTo>
                <a:lnTo>
                  <a:pt x="578447" y="169209"/>
                </a:lnTo>
                <a:lnTo>
                  <a:pt x="578447" y="146288"/>
                </a:lnTo>
                <a:close/>
                <a:moveTo>
                  <a:pt x="516738" y="146288"/>
                </a:moveTo>
                <a:lnTo>
                  <a:pt x="516738" y="169209"/>
                </a:lnTo>
                <a:lnTo>
                  <a:pt x="539699" y="169209"/>
                </a:lnTo>
                <a:lnTo>
                  <a:pt x="539699" y="146288"/>
                </a:lnTo>
                <a:close/>
                <a:moveTo>
                  <a:pt x="477989" y="146288"/>
                </a:moveTo>
                <a:lnTo>
                  <a:pt x="477989" y="169209"/>
                </a:lnTo>
                <a:lnTo>
                  <a:pt x="500951" y="169209"/>
                </a:lnTo>
                <a:lnTo>
                  <a:pt x="500951" y="146288"/>
                </a:lnTo>
                <a:close/>
                <a:moveTo>
                  <a:pt x="439241" y="146288"/>
                </a:moveTo>
                <a:lnTo>
                  <a:pt x="439241" y="169209"/>
                </a:lnTo>
                <a:lnTo>
                  <a:pt x="462203" y="169209"/>
                </a:lnTo>
                <a:lnTo>
                  <a:pt x="462203" y="146288"/>
                </a:lnTo>
                <a:close/>
                <a:moveTo>
                  <a:pt x="143512" y="146288"/>
                </a:moveTo>
                <a:lnTo>
                  <a:pt x="143512" y="169209"/>
                </a:lnTo>
                <a:lnTo>
                  <a:pt x="165038" y="169209"/>
                </a:lnTo>
                <a:lnTo>
                  <a:pt x="165038" y="146288"/>
                </a:lnTo>
                <a:close/>
                <a:moveTo>
                  <a:pt x="103328" y="146288"/>
                </a:moveTo>
                <a:lnTo>
                  <a:pt x="103328" y="169209"/>
                </a:lnTo>
                <a:lnTo>
                  <a:pt x="126290" y="169209"/>
                </a:lnTo>
                <a:lnTo>
                  <a:pt x="126290" y="146288"/>
                </a:lnTo>
                <a:close/>
                <a:moveTo>
                  <a:pt x="66015" y="146288"/>
                </a:moveTo>
                <a:lnTo>
                  <a:pt x="66015" y="169209"/>
                </a:lnTo>
                <a:lnTo>
                  <a:pt x="88977" y="169209"/>
                </a:lnTo>
                <a:lnTo>
                  <a:pt x="88977" y="146288"/>
                </a:lnTo>
                <a:close/>
                <a:moveTo>
                  <a:pt x="27267" y="146288"/>
                </a:moveTo>
                <a:lnTo>
                  <a:pt x="27267" y="169209"/>
                </a:lnTo>
                <a:lnTo>
                  <a:pt x="50229" y="169209"/>
                </a:lnTo>
                <a:lnTo>
                  <a:pt x="50229" y="146288"/>
                </a:lnTo>
                <a:close/>
                <a:moveTo>
                  <a:pt x="351656" y="141901"/>
                </a:moveTo>
                <a:lnTo>
                  <a:pt x="351656" y="167701"/>
                </a:lnTo>
                <a:lnTo>
                  <a:pt x="376069" y="167701"/>
                </a:lnTo>
                <a:lnTo>
                  <a:pt x="376069" y="141901"/>
                </a:lnTo>
                <a:close/>
                <a:moveTo>
                  <a:pt x="308573" y="141901"/>
                </a:moveTo>
                <a:lnTo>
                  <a:pt x="308573" y="167701"/>
                </a:lnTo>
                <a:lnTo>
                  <a:pt x="332987" y="167701"/>
                </a:lnTo>
                <a:lnTo>
                  <a:pt x="332987" y="141901"/>
                </a:lnTo>
                <a:close/>
                <a:moveTo>
                  <a:pt x="265491" y="141901"/>
                </a:moveTo>
                <a:lnTo>
                  <a:pt x="265491" y="167701"/>
                </a:lnTo>
                <a:lnTo>
                  <a:pt x="291340" y="167701"/>
                </a:lnTo>
                <a:lnTo>
                  <a:pt x="291340" y="141901"/>
                </a:lnTo>
                <a:close/>
                <a:moveTo>
                  <a:pt x="222408" y="141901"/>
                </a:moveTo>
                <a:lnTo>
                  <a:pt x="222408" y="167701"/>
                </a:lnTo>
                <a:lnTo>
                  <a:pt x="248258" y="167701"/>
                </a:lnTo>
                <a:lnTo>
                  <a:pt x="248258" y="141901"/>
                </a:lnTo>
                <a:close/>
                <a:moveTo>
                  <a:pt x="411974" y="113339"/>
                </a:moveTo>
                <a:lnTo>
                  <a:pt x="601409" y="113339"/>
                </a:lnTo>
                <a:lnTo>
                  <a:pt x="601409" y="305302"/>
                </a:lnTo>
                <a:lnTo>
                  <a:pt x="411974" y="305302"/>
                </a:lnTo>
                <a:close/>
                <a:moveTo>
                  <a:pt x="0" y="113339"/>
                </a:moveTo>
                <a:lnTo>
                  <a:pt x="189435" y="113339"/>
                </a:lnTo>
                <a:lnTo>
                  <a:pt x="189435" y="305302"/>
                </a:lnTo>
                <a:lnTo>
                  <a:pt x="0" y="305302"/>
                </a:lnTo>
                <a:close/>
                <a:moveTo>
                  <a:pt x="351656" y="100334"/>
                </a:moveTo>
                <a:lnTo>
                  <a:pt x="351656" y="126134"/>
                </a:lnTo>
                <a:lnTo>
                  <a:pt x="376069" y="126134"/>
                </a:lnTo>
                <a:lnTo>
                  <a:pt x="376069" y="100334"/>
                </a:lnTo>
                <a:close/>
                <a:moveTo>
                  <a:pt x="308573" y="100334"/>
                </a:moveTo>
                <a:lnTo>
                  <a:pt x="308573" y="126134"/>
                </a:lnTo>
                <a:lnTo>
                  <a:pt x="332987" y="126134"/>
                </a:lnTo>
                <a:lnTo>
                  <a:pt x="332987" y="100334"/>
                </a:lnTo>
                <a:close/>
                <a:moveTo>
                  <a:pt x="265491" y="100334"/>
                </a:moveTo>
                <a:lnTo>
                  <a:pt x="265491" y="126134"/>
                </a:lnTo>
                <a:lnTo>
                  <a:pt x="291340" y="126134"/>
                </a:lnTo>
                <a:lnTo>
                  <a:pt x="291340" y="100334"/>
                </a:lnTo>
                <a:close/>
                <a:moveTo>
                  <a:pt x="222408" y="100334"/>
                </a:moveTo>
                <a:lnTo>
                  <a:pt x="222408" y="126134"/>
                </a:lnTo>
                <a:lnTo>
                  <a:pt x="248258" y="126134"/>
                </a:lnTo>
                <a:lnTo>
                  <a:pt x="248258" y="100334"/>
                </a:lnTo>
                <a:close/>
                <a:moveTo>
                  <a:pt x="396214" y="8612"/>
                </a:moveTo>
                <a:cubicBezTo>
                  <a:pt x="391923" y="8612"/>
                  <a:pt x="386201" y="10044"/>
                  <a:pt x="384771" y="11476"/>
                </a:cubicBezTo>
                <a:lnTo>
                  <a:pt x="384771" y="35828"/>
                </a:lnTo>
                <a:cubicBezTo>
                  <a:pt x="386201" y="35828"/>
                  <a:pt x="390493" y="34395"/>
                  <a:pt x="396214" y="34395"/>
                </a:cubicBezTo>
                <a:cubicBezTo>
                  <a:pt x="400506" y="34395"/>
                  <a:pt x="403367" y="35828"/>
                  <a:pt x="406228" y="37260"/>
                </a:cubicBezTo>
                <a:cubicBezTo>
                  <a:pt x="409089" y="37260"/>
                  <a:pt x="413380" y="38692"/>
                  <a:pt x="416241" y="38692"/>
                </a:cubicBezTo>
                <a:cubicBezTo>
                  <a:pt x="421963" y="38692"/>
                  <a:pt x="426254" y="37260"/>
                  <a:pt x="427685" y="37260"/>
                </a:cubicBezTo>
                <a:lnTo>
                  <a:pt x="427685" y="11476"/>
                </a:lnTo>
                <a:cubicBezTo>
                  <a:pt x="424824" y="12909"/>
                  <a:pt x="420532" y="14341"/>
                  <a:pt x="414811" y="14341"/>
                </a:cubicBezTo>
                <a:cubicBezTo>
                  <a:pt x="410519" y="14341"/>
                  <a:pt x="407658" y="12909"/>
                  <a:pt x="404797" y="11476"/>
                </a:cubicBezTo>
                <a:cubicBezTo>
                  <a:pt x="403367" y="10044"/>
                  <a:pt x="400506" y="8612"/>
                  <a:pt x="396214" y="8612"/>
                </a:cubicBezTo>
                <a:close/>
                <a:moveTo>
                  <a:pt x="396214" y="5747"/>
                </a:moveTo>
                <a:cubicBezTo>
                  <a:pt x="401936" y="5747"/>
                  <a:pt x="404797" y="5747"/>
                  <a:pt x="407658" y="7179"/>
                </a:cubicBezTo>
                <a:cubicBezTo>
                  <a:pt x="409089" y="8612"/>
                  <a:pt x="411950" y="10044"/>
                  <a:pt x="414811" y="10044"/>
                </a:cubicBezTo>
                <a:cubicBezTo>
                  <a:pt x="421963" y="10044"/>
                  <a:pt x="429115" y="7179"/>
                  <a:pt x="429115" y="7179"/>
                </a:cubicBezTo>
                <a:lnTo>
                  <a:pt x="431976" y="7179"/>
                </a:lnTo>
                <a:lnTo>
                  <a:pt x="431976" y="40125"/>
                </a:lnTo>
                <a:lnTo>
                  <a:pt x="430546" y="40125"/>
                </a:lnTo>
                <a:cubicBezTo>
                  <a:pt x="430546" y="40125"/>
                  <a:pt x="423393" y="42990"/>
                  <a:pt x="416241" y="42990"/>
                </a:cubicBezTo>
                <a:cubicBezTo>
                  <a:pt x="411950" y="42990"/>
                  <a:pt x="409089" y="41557"/>
                  <a:pt x="404797" y="40125"/>
                </a:cubicBezTo>
                <a:cubicBezTo>
                  <a:pt x="403367" y="38692"/>
                  <a:pt x="399075" y="38692"/>
                  <a:pt x="396214" y="38692"/>
                </a:cubicBezTo>
                <a:cubicBezTo>
                  <a:pt x="389062" y="38692"/>
                  <a:pt x="383340" y="40125"/>
                  <a:pt x="383340" y="40125"/>
                </a:cubicBezTo>
                <a:lnTo>
                  <a:pt x="380479" y="41557"/>
                </a:lnTo>
                <a:lnTo>
                  <a:pt x="380479" y="8612"/>
                </a:lnTo>
                <a:lnTo>
                  <a:pt x="381910" y="7179"/>
                </a:lnTo>
                <a:cubicBezTo>
                  <a:pt x="381910" y="7179"/>
                  <a:pt x="389062" y="5747"/>
                  <a:pt x="396214" y="5747"/>
                </a:cubicBezTo>
                <a:close/>
                <a:moveTo>
                  <a:pt x="373197" y="0"/>
                </a:moveTo>
                <a:cubicBezTo>
                  <a:pt x="376069" y="0"/>
                  <a:pt x="377506" y="1433"/>
                  <a:pt x="377506" y="4300"/>
                </a:cubicBezTo>
                <a:cubicBezTo>
                  <a:pt x="377506" y="5733"/>
                  <a:pt x="377506" y="5733"/>
                  <a:pt x="376069" y="7166"/>
                </a:cubicBezTo>
                <a:lnTo>
                  <a:pt x="376069" y="53033"/>
                </a:lnTo>
                <a:lnTo>
                  <a:pt x="406227" y="71667"/>
                </a:lnTo>
                <a:lnTo>
                  <a:pt x="404791" y="97467"/>
                </a:lnTo>
                <a:lnTo>
                  <a:pt x="394739" y="97467"/>
                </a:lnTo>
                <a:lnTo>
                  <a:pt x="394739" y="305302"/>
                </a:lnTo>
                <a:lnTo>
                  <a:pt x="205175" y="305302"/>
                </a:lnTo>
                <a:lnTo>
                  <a:pt x="205175" y="97467"/>
                </a:lnTo>
                <a:lnTo>
                  <a:pt x="190814" y="97467"/>
                </a:lnTo>
                <a:lnTo>
                  <a:pt x="192250" y="71667"/>
                </a:lnTo>
                <a:lnTo>
                  <a:pt x="295649" y="2866"/>
                </a:lnTo>
                <a:lnTo>
                  <a:pt x="370325" y="50167"/>
                </a:lnTo>
                <a:lnTo>
                  <a:pt x="370325" y="7166"/>
                </a:lnTo>
                <a:cubicBezTo>
                  <a:pt x="368889" y="5733"/>
                  <a:pt x="368889" y="5733"/>
                  <a:pt x="368889" y="4300"/>
                </a:cubicBezTo>
                <a:cubicBezTo>
                  <a:pt x="368889" y="1433"/>
                  <a:pt x="370325" y="0"/>
                  <a:pt x="373197" y="0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文本框 4"/>
          <p:cNvSpPr txBox="1"/>
          <p:nvPr/>
        </p:nvSpPr>
        <p:spPr>
          <a:xfrm>
            <a:off x="7094855" y="1659255"/>
            <a:ext cx="3344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吉林工师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大数据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1941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班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第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32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组</a:t>
            </a:r>
            <a:endParaRPr lang="zh-CN" altLang="en-US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92" name="male-man-user-shape_45445"/>
          <p:cNvSpPr/>
          <p:nvPr/>
        </p:nvSpPr>
        <p:spPr>
          <a:xfrm>
            <a:off x="4035197" y="4782533"/>
            <a:ext cx="183287" cy="216977"/>
          </a:xfrm>
          <a:custGeom>
            <a:avLst/>
            <a:gdLst>
              <a:gd name="connsiteX0" fmla="*/ 85433 w 512516"/>
              <a:gd name="connsiteY0" fmla="*/ 327494 h 606721"/>
              <a:gd name="connsiteX1" fmla="*/ 161126 w 512516"/>
              <a:gd name="connsiteY1" fmla="*/ 327494 h 606721"/>
              <a:gd name="connsiteX2" fmla="*/ 176170 w 512516"/>
              <a:gd name="connsiteY2" fmla="*/ 335558 h 606721"/>
              <a:gd name="connsiteX3" fmla="*/ 250914 w 512516"/>
              <a:gd name="connsiteY3" fmla="*/ 440940 h 606721"/>
              <a:gd name="connsiteX4" fmla="*/ 261603 w 512516"/>
              <a:gd name="connsiteY4" fmla="*/ 440940 h 606721"/>
              <a:gd name="connsiteX5" fmla="*/ 336346 w 512516"/>
              <a:gd name="connsiteY5" fmla="*/ 335558 h 606721"/>
              <a:gd name="connsiteX6" fmla="*/ 351390 w 512516"/>
              <a:gd name="connsiteY6" fmla="*/ 327494 h 606721"/>
              <a:gd name="connsiteX7" fmla="*/ 427084 w 512516"/>
              <a:gd name="connsiteY7" fmla="*/ 327494 h 606721"/>
              <a:gd name="connsiteX8" fmla="*/ 512516 w 512516"/>
              <a:gd name="connsiteY8" fmla="*/ 412796 h 606721"/>
              <a:gd name="connsiteX9" fmla="*/ 512516 w 512516"/>
              <a:gd name="connsiteY9" fmla="*/ 478808 h 606721"/>
              <a:gd name="connsiteX10" fmla="*/ 512516 w 512516"/>
              <a:gd name="connsiteY10" fmla="*/ 564031 h 606721"/>
              <a:gd name="connsiteX11" fmla="*/ 469839 w 512516"/>
              <a:gd name="connsiteY11" fmla="*/ 606721 h 606721"/>
              <a:gd name="connsiteX12" fmla="*/ 42677 w 512516"/>
              <a:gd name="connsiteY12" fmla="*/ 606721 h 606721"/>
              <a:gd name="connsiteX13" fmla="*/ 0 w 512516"/>
              <a:gd name="connsiteY13" fmla="*/ 564031 h 606721"/>
              <a:gd name="connsiteX14" fmla="*/ 0 w 512516"/>
              <a:gd name="connsiteY14" fmla="*/ 478808 h 606721"/>
              <a:gd name="connsiteX15" fmla="*/ 0 w 512516"/>
              <a:gd name="connsiteY15" fmla="*/ 412796 h 606721"/>
              <a:gd name="connsiteX16" fmla="*/ 85433 w 512516"/>
              <a:gd name="connsiteY16" fmla="*/ 327494 h 606721"/>
              <a:gd name="connsiteX17" fmla="*/ 170474 w 512516"/>
              <a:gd name="connsiteY17" fmla="*/ 77794 h 606721"/>
              <a:gd name="connsiteX18" fmla="*/ 144268 w 512516"/>
              <a:gd name="connsiteY18" fmla="*/ 152346 h 606721"/>
              <a:gd name="connsiteX19" fmla="*/ 256218 w 512516"/>
              <a:gd name="connsiteY19" fmla="*/ 264135 h 606721"/>
              <a:gd name="connsiteX20" fmla="*/ 368249 w 512516"/>
              <a:gd name="connsiteY20" fmla="*/ 152346 h 606721"/>
              <a:gd name="connsiteX21" fmla="*/ 170474 w 512516"/>
              <a:gd name="connsiteY21" fmla="*/ 77794 h 606721"/>
              <a:gd name="connsiteX22" fmla="*/ 256218 w 512516"/>
              <a:gd name="connsiteY22" fmla="*/ 0 h 606721"/>
              <a:gd name="connsiteX23" fmla="*/ 405539 w 512516"/>
              <a:gd name="connsiteY23" fmla="*/ 149105 h 606721"/>
              <a:gd name="connsiteX24" fmla="*/ 256218 w 512516"/>
              <a:gd name="connsiteY24" fmla="*/ 298209 h 606721"/>
              <a:gd name="connsiteX25" fmla="*/ 106977 w 512516"/>
              <a:gd name="connsiteY25" fmla="*/ 149105 h 606721"/>
              <a:gd name="connsiteX26" fmla="*/ 256218 w 512516"/>
              <a:gd name="connsiteY26" fmla="*/ 0 h 60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2516" h="606721">
                <a:moveTo>
                  <a:pt x="85433" y="327494"/>
                </a:moveTo>
                <a:lnTo>
                  <a:pt x="161126" y="327494"/>
                </a:lnTo>
                <a:cubicBezTo>
                  <a:pt x="166510" y="327494"/>
                  <a:pt x="173240" y="331131"/>
                  <a:pt x="176170" y="335558"/>
                </a:cubicBezTo>
                <a:lnTo>
                  <a:pt x="250914" y="440940"/>
                </a:lnTo>
                <a:cubicBezTo>
                  <a:pt x="253843" y="445446"/>
                  <a:pt x="258673" y="445446"/>
                  <a:pt x="261603" y="440940"/>
                </a:cubicBezTo>
                <a:lnTo>
                  <a:pt x="336346" y="335558"/>
                </a:lnTo>
                <a:cubicBezTo>
                  <a:pt x="339276" y="331131"/>
                  <a:pt x="346006" y="327494"/>
                  <a:pt x="351390" y="327494"/>
                </a:cubicBezTo>
                <a:lnTo>
                  <a:pt x="427084" y="327494"/>
                </a:lnTo>
                <a:cubicBezTo>
                  <a:pt x="474353" y="327494"/>
                  <a:pt x="512516" y="365757"/>
                  <a:pt x="512516" y="412796"/>
                </a:cubicBezTo>
                <a:lnTo>
                  <a:pt x="512516" y="478808"/>
                </a:lnTo>
                <a:lnTo>
                  <a:pt x="512516" y="564031"/>
                </a:lnTo>
                <a:cubicBezTo>
                  <a:pt x="512516" y="587668"/>
                  <a:pt x="493434" y="606721"/>
                  <a:pt x="469839" y="606721"/>
                </a:cubicBezTo>
                <a:lnTo>
                  <a:pt x="42677" y="606721"/>
                </a:lnTo>
                <a:cubicBezTo>
                  <a:pt x="19082" y="606721"/>
                  <a:pt x="0" y="587668"/>
                  <a:pt x="0" y="564031"/>
                </a:cubicBezTo>
                <a:lnTo>
                  <a:pt x="0" y="478808"/>
                </a:lnTo>
                <a:lnTo>
                  <a:pt x="0" y="412796"/>
                </a:lnTo>
                <a:cubicBezTo>
                  <a:pt x="0" y="365757"/>
                  <a:pt x="38243" y="327494"/>
                  <a:pt x="85433" y="327494"/>
                </a:cubicBezTo>
                <a:close/>
                <a:moveTo>
                  <a:pt x="170474" y="77794"/>
                </a:moveTo>
                <a:cubicBezTo>
                  <a:pt x="139992" y="110050"/>
                  <a:pt x="144268" y="152346"/>
                  <a:pt x="144268" y="152346"/>
                </a:cubicBezTo>
                <a:cubicBezTo>
                  <a:pt x="144268" y="214012"/>
                  <a:pt x="194543" y="264135"/>
                  <a:pt x="256218" y="264135"/>
                </a:cubicBezTo>
                <a:cubicBezTo>
                  <a:pt x="317974" y="264135"/>
                  <a:pt x="368249" y="214012"/>
                  <a:pt x="368249" y="152346"/>
                </a:cubicBezTo>
                <a:cubicBezTo>
                  <a:pt x="256218" y="152346"/>
                  <a:pt x="191930" y="99298"/>
                  <a:pt x="170474" y="77794"/>
                </a:cubicBezTo>
                <a:close/>
                <a:moveTo>
                  <a:pt x="256218" y="0"/>
                </a:moveTo>
                <a:cubicBezTo>
                  <a:pt x="338796" y="0"/>
                  <a:pt x="405539" y="66725"/>
                  <a:pt x="405539" y="149105"/>
                </a:cubicBezTo>
                <a:cubicBezTo>
                  <a:pt x="405539" y="231404"/>
                  <a:pt x="338796" y="298209"/>
                  <a:pt x="256218" y="298209"/>
                </a:cubicBezTo>
                <a:cubicBezTo>
                  <a:pt x="173799" y="298209"/>
                  <a:pt x="106977" y="231404"/>
                  <a:pt x="106977" y="149105"/>
                </a:cubicBezTo>
                <a:cubicBezTo>
                  <a:pt x="106977" y="66725"/>
                  <a:pt x="173799" y="0"/>
                  <a:pt x="2562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组合 1"/>
          <p:cNvGrpSpPr/>
          <p:nvPr/>
        </p:nvGrpSpPr>
        <p:grpSpPr>
          <a:xfrm>
            <a:off x="6677663" y="5189070"/>
            <a:ext cx="2700114" cy="365280"/>
            <a:chOff x="7546308" y="4407385"/>
            <a:chExt cx="2700114" cy="365280"/>
          </a:xfrm>
        </p:grpSpPr>
        <p:sp>
          <p:nvSpPr>
            <p:cNvPr id="3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231648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小组成员：吴泞宇、杨济铨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" name="graduation-cap_8161"/>
          <p:cNvSpPr/>
          <p:nvPr/>
        </p:nvSpPr>
        <p:spPr>
          <a:xfrm>
            <a:off x="6718097" y="5284455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76835" y="1515110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</a:rPr>
              <a:t>职业</a:t>
            </a:r>
            <a:r>
              <a:rPr lang="zh-CN" altLang="en-US" sz="2000" dirty="0">
                <a:solidFill>
                  <a:schemeClr val="tx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</a:rPr>
              <a:t>教育大数据分析实训</a:t>
            </a:r>
            <a:endParaRPr lang="zh-CN" altLang="en-US" sz="2000" dirty="0">
              <a:solidFill>
                <a:schemeClr val="tx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</a:endParaRPr>
          </a:p>
        </p:txBody>
      </p:sp>
      <p:pic>
        <p:nvPicPr>
          <p:cNvPr id="12" name="图片 11" descr="稿定抠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4085" y="253365"/>
            <a:ext cx="1261110" cy="12611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5974080" cy="861175"/>
            <a:chOff x="74343" y="-18337"/>
            <a:chExt cx="5974080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62968"/>
              <a:ext cx="414210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03-1-2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特征关联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性分析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409575" y="1100455"/>
            <a:ext cx="5081270" cy="1337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时间特征与其它特征都呈显著的负相关，说明中职教育近年来，整体上处于衰退的状态，没有明显的发展起色。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48375" y="262890"/>
            <a:ext cx="5923915" cy="4971415"/>
          </a:xfrm>
          <a:prstGeom prst="rect">
            <a:avLst/>
          </a:prstGeom>
          <a:ln>
            <a:solidFill>
              <a:schemeClr val="tx1"/>
            </a:solidFill>
            <a:prstDash val="sysDash"/>
          </a:ln>
        </p:spPr>
      </p:pic>
      <p:sp>
        <p:nvSpPr>
          <p:cNvPr id="4" name="文本框 3"/>
          <p:cNvSpPr txBox="1"/>
          <p:nvPr/>
        </p:nvSpPr>
        <p:spPr>
          <a:xfrm>
            <a:off x="409575" y="4291965"/>
            <a:ext cx="5081270" cy="1337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招生数、在校生数、毕业生数三者密切相关，可以比喻为:收入、存款、支出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其中招生数的变化会滞后影响在校生数及毕业生数。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9575" y="2696210"/>
            <a:ext cx="5081270" cy="1337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教职工数及学校数是影响招生数、在校生数及毕业生数三者的重要特征，是制约中职教育发展的关键条件。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5937885" cy="861175"/>
            <a:chOff x="74343" y="-18337"/>
            <a:chExt cx="5937885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318" y="243918"/>
              <a:ext cx="410591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03-1-3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特征对照性分析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14" name="椭圆 13"/>
          <p:cNvSpPr/>
          <p:nvPr>
            <p:custDataLst>
              <p:tags r:id="rId1"/>
            </p:custDataLst>
          </p:nvPr>
        </p:nvSpPr>
        <p:spPr>
          <a:xfrm rot="16200000">
            <a:off x="6673266" y="3815168"/>
            <a:ext cx="108142" cy="10814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1" name="椭圆 20"/>
          <p:cNvSpPr/>
          <p:nvPr>
            <p:custDataLst>
              <p:tags r:id="rId2"/>
            </p:custDataLst>
          </p:nvPr>
        </p:nvSpPr>
        <p:spPr>
          <a:xfrm rot="16200000">
            <a:off x="6673266" y="3536162"/>
            <a:ext cx="108142" cy="10814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" name="椭圆 25"/>
          <p:cNvSpPr/>
          <p:nvPr>
            <p:custDataLst>
              <p:tags r:id="rId3"/>
            </p:custDataLst>
          </p:nvPr>
        </p:nvSpPr>
        <p:spPr>
          <a:xfrm rot="16200000">
            <a:off x="6673266" y="4094174"/>
            <a:ext cx="108142" cy="10814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1760" y="4888230"/>
            <a:ext cx="3987800" cy="175323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2013年-2015年，获得职业资格证书毕业生占毕业生数的比例大幅提高，中职院校职业技能教培水平显著提高。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35" name="图片 3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175" y="765810"/>
            <a:ext cx="7743825" cy="3676650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448175" y="4888230"/>
            <a:ext cx="4062095" cy="175323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2013年-2015年，招生数与毕业生数的大小，出现了两次翻转，使得在校生数趋于稳定，印证了该阶段为</a:t>
            </a:r>
            <a:r>
              <a:rPr lang="zh-CN" altLang="en-US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转型</a:t>
            </a: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期的结论。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11760" y="1157605"/>
            <a:ext cx="3556635" cy="34150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2018年-至今，随着招生数量的增加，获得职业证书毕业生占毕业生数的比例有所下降，推测或许是中职院校数量及教职工数量的相对缺乏，导致了学校教培水平出现了不利波动。 当然也可以合理推测出，中职教育生源质量并没有获得改善。</a:t>
            </a:r>
            <a:endParaRPr lang="en-US" altLang="zh-CN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38" name="图片 37" descr="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9560" y="951230"/>
            <a:ext cx="7820025" cy="3667125"/>
          </a:xfrm>
          <a:prstGeom prst="rect">
            <a:avLst/>
          </a:prstGeom>
        </p:spPr>
      </p:pic>
      <p:pic>
        <p:nvPicPr>
          <p:cNvPr id="39" name="图片 38" descr="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3015" y="1119505"/>
            <a:ext cx="7792720" cy="368109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4" grpId="1"/>
      <p:bldP spid="36" grpId="0"/>
      <p:bldP spid="36" grpId="1"/>
      <p:bldP spid="37" grpId="0"/>
      <p:bldP spid="3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517390" y="763905"/>
            <a:ext cx="3249295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03-2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5031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Disciplinary Development Analysis</a:t>
            </a:r>
            <a:endParaRPr lang="en-US" altLang="zh-CN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6800" y="2534285"/>
            <a:ext cx="4977130" cy="921010"/>
            <a:chOff x="845998" y="1951591"/>
            <a:chExt cx="4977364" cy="79635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845998" y="2030331"/>
              <a:ext cx="4885690" cy="717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中职教育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分科发展现状分析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  <a:p>
              <a:pPr algn="r"/>
              <a:r>
                <a:rPr lang="en-US" altLang="zh-CN" sz="12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——</a:t>
              </a:r>
              <a:r>
                <a:rPr lang="zh-CN" altLang="en-US" sz="12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聚焦于转型期前后的分科发展</a:t>
              </a:r>
              <a:endParaRPr lang="zh-CN" altLang="en-US" sz="12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  <a:p>
              <a:pPr algn="ctr"/>
              <a:endParaRPr lang="zh-CN" altLang="en-US" sz="12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12"/>
          <p:cNvSpPr txBox="1"/>
          <p:nvPr/>
        </p:nvSpPr>
        <p:spPr>
          <a:xfrm>
            <a:off x="4539461" y="1741303"/>
            <a:ext cx="1442818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在校生数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61" name="TextBox 13"/>
          <p:cNvSpPr txBox="1"/>
          <p:nvPr/>
        </p:nvSpPr>
        <p:spPr>
          <a:xfrm rot="5400000">
            <a:off x="6913521" y="2539500"/>
            <a:ext cx="1441157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74343" y="-18337"/>
            <a:ext cx="7604760" cy="861175"/>
            <a:chOff x="74343" y="-18337"/>
            <a:chExt cx="7604760" cy="861175"/>
          </a:xfrm>
        </p:grpSpPr>
        <p:grpSp>
          <p:nvGrpSpPr>
            <p:cNvPr id="32" name="组合 31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35" name="任意多边形: 形状 34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4"/>
            <p:cNvSpPr txBox="1"/>
            <p:nvPr/>
          </p:nvSpPr>
          <p:spPr>
            <a:xfrm>
              <a:off x="1906318" y="262968"/>
              <a:ext cx="577278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ClrTx/>
                <a:buSzTx/>
                <a:buFontTx/>
              </a:pP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03-2 中职教育分科发展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可视化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131175" y="2018030"/>
            <a:ext cx="3985260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我们从招生数、在校生数、毕业生数、获得职业资格证毕业生数及教职工数这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5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个特征出发，依托于可视化技术，展现不同学科在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2010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至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2014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年间的中职教育分科发展状况。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仿宋" panose="02010609060101010101" charset="-122"/>
              <a:ea typeface="仿宋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由于可视化组件展现的信息较多，这里从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“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最后的辉煌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”2010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年及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“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转型期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”2014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年切入，分析中职教育在转型期前后发生了哪些有趣的变化！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5" name="剪去对角的矩形 4"/>
          <p:cNvSpPr/>
          <p:nvPr/>
        </p:nvSpPr>
        <p:spPr>
          <a:xfrm>
            <a:off x="8131175" y="1429385"/>
            <a:ext cx="3001645" cy="505460"/>
          </a:xfrm>
          <a:prstGeom prst="snip2DiagRect">
            <a:avLst/>
          </a:prstGeom>
          <a:solidFill>
            <a:schemeClr val="accent3">
              <a:lumMod val="40000"/>
              <a:lumOff val="60000"/>
            </a:schemeClr>
          </a:solidFill>
          <a:ln w="31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分析先导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分科数据可视化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7965" y="1429385"/>
            <a:ext cx="7605395" cy="5201285"/>
          </a:xfrm>
          <a:prstGeom prst="rect">
            <a:avLst/>
          </a:prstGeom>
          <a:ln w="38100">
            <a:solidFill>
              <a:srgbClr val="4168CB"/>
            </a:solidFill>
            <a:prstDash val="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30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498975" y="770890"/>
            <a:ext cx="3286760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03-3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5031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Development Analysis By Province</a:t>
            </a:r>
            <a:endParaRPr lang="en-US" altLang="zh-CN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000" y="2676728"/>
            <a:ext cx="4977364" cy="707114"/>
            <a:chOff x="845998" y="1951591"/>
            <a:chExt cx="4977364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845998" y="2030331"/>
              <a:ext cx="48856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中职教育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分省发展现状分析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12"/>
          <p:cNvSpPr txBox="1"/>
          <p:nvPr/>
        </p:nvSpPr>
        <p:spPr>
          <a:xfrm>
            <a:off x="4539461" y="1741303"/>
            <a:ext cx="1442818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在校生数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61" name="TextBox 13"/>
          <p:cNvSpPr txBox="1"/>
          <p:nvPr/>
        </p:nvSpPr>
        <p:spPr>
          <a:xfrm rot="5400000">
            <a:off x="6913521" y="2539500"/>
            <a:ext cx="1441157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74343" y="-18337"/>
            <a:ext cx="7604760" cy="861175"/>
            <a:chOff x="74343" y="-18337"/>
            <a:chExt cx="7604760" cy="861175"/>
          </a:xfrm>
        </p:grpSpPr>
        <p:grpSp>
          <p:nvGrpSpPr>
            <p:cNvPr id="32" name="组合 31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35" name="任意多边形: 形状 34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4"/>
            <p:cNvSpPr txBox="1"/>
            <p:nvPr/>
          </p:nvSpPr>
          <p:spPr>
            <a:xfrm>
              <a:off x="1906318" y="262968"/>
              <a:ext cx="577278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ClrTx/>
                <a:buSzTx/>
                <a:buFontTx/>
              </a:pP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3-3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 中职教育分省发展可视化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131175" y="2018030"/>
            <a:ext cx="39852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  <a:sym typeface="+mn-ea"/>
              </a:rPr>
              <a:t>    我们</a:t>
            </a:r>
            <a:r>
              <a:rPr lang="zh-CN" altLang="en-US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  <a:sym typeface="+mn-ea"/>
              </a:rPr>
              <a:t>同样</a:t>
            </a:r>
            <a:r>
              <a:rPr lang="en-US" altLang="zh-CN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  <a:sym typeface="+mn-ea"/>
              </a:rPr>
              <a:t>从招生数、在校生数、毕业生数、获得职业资格证毕业生数及教职工数这5个特征出发，依托于可视化技术，展现不同省份在2008至2019年间的中职教育发展状况。</a:t>
            </a:r>
            <a:endParaRPr lang="en-US" altLang="zh-CN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仿宋" panose="02010609060101010101" charset="-122"/>
              <a:ea typeface="仿宋" panose="02010609060101010101" charset="-122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   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从图表中可看出中职教育发展的热门地区，主要分布在华北、两广及四川一带。那么它们都有什么特征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仿宋" panose="02010609060101010101" charset="-122"/>
                <a:ea typeface="仿宋" panose="02010609060101010101" charset="-122"/>
              </a:rPr>
              <a:t>呢？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5" name="剪去对角的矩形 4"/>
          <p:cNvSpPr/>
          <p:nvPr/>
        </p:nvSpPr>
        <p:spPr>
          <a:xfrm>
            <a:off x="8131175" y="1429385"/>
            <a:ext cx="3001645" cy="505460"/>
          </a:xfrm>
          <a:prstGeom prst="snip2Diag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分析先导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分省数据可视化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48920" y="1429385"/>
            <a:ext cx="7430135" cy="5082540"/>
          </a:xfrm>
          <a:prstGeom prst="rect">
            <a:avLst/>
          </a:prstGeom>
          <a:ln w="38100">
            <a:solidFill>
              <a:srgbClr val="4168CB"/>
            </a:solidFill>
            <a:prstDash val="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228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386580" y="770890"/>
            <a:ext cx="3325495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03-4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426962"/>
            <a:ext cx="5181600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Web application development of the characteristic prediction model of secondary vocational education</a:t>
            </a:r>
            <a:endParaRPr lang="zh-CN" altLang="en-US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213736" y="2676525"/>
            <a:ext cx="5426710" cy="707390"/>
            <a:chOff x="695014" y="1951591"/>
            <a:chExt cx="5186680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695014" y="2025886"/>
              <a:ext cx="5186680" cy="460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中职教育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特征预测模型网页应用开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发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718"/>
          <p:cNvSpPr>
            <a:spLocks noEditPoints="1"/>
          </p:cNvSpPr>
          <p:nvPr/>
        </p:nvSpPr>
        <p:spPr bwMode="auto">
          <a:xfrm>
            <a:off x="6151944" y="1694874"/>
            <a:ext cx="1234278" cy="1120781"/>
          </a:xfrm>
          <a:custGeom>
            <a:avLst/>
            <a:gdLst>
              <a:gd name="T0" fmla="*/ 409 w 435"/>
              <a:gd name="T1" fmla="*/ 197 h 395"/>
              <a:gd name="T2" fmla="*/ 79 w 435"/>
              <a:gd name="T3" fmla="*/ 7 h 395"/>
              <a:gd name="T4" fmla="*/ 53 w 435"/>
              <a:gd name="T5" fmla="*/ 0 h 395"/>
              <a:gd name="T6" fmla="*/ 27 w 435"/>
              <a:gd name="T7" fmla="*/ 7 h 395"/>
              <a:gd name="T8" fmla="*/ 0 w 435"/>
              <a:gd name="T9" fmla="*/ 52 h 395"/>
              <a:gd name="T10" fmla="*/ 0 w 435"/>
              <a:gd name="T11" fmla="*/ 251 h 395"/>
              <a:gd name="T12" fmla="*/ 27 w 435"/>
              <a:gd name="T13" fmla="*/ 297 h 395"/>
              <a:gd name="T14" fmla="*/ 184 w 435"/>
              <a:gd name="T15" fmla="*/ 388 h 395"/>
              <a:gd name="T16" fmla="*/ 203 w 435"/>
              <a:gd name="T17" fmla="*/ 394 h 395"/>
              <a:gd name="T18" fmla="*/ 204 w 435"/>
              <a:gd name="T19" fmla="*/ 394 h 395"/>
              <a:gd name="T20" fmla="*/ 207 w 435"/>
              <a:gd name="T21" fmla="*/ 394 h 395"/>
              <a:gd name="T22" fmla="*/ 210 w 435"/>
              <a:gd name="T23" fmla="*/ 395 h 395"/>
              <a:gd name="T24" fmla="*/ 210 w 435"/>
              <a:gd name="T25" fmla="*/ 395 h 395"/>
              <a:gd name="T26" fmla="*/ 236 w 435"/>
              <a:gd name="T27" fmla="*/ 388 h 395"/>
              <a:gd name="T28" fmla="*/ 409 w 435"/>
              <a:gd name="T29" fmla="*/ 288 h 395"/>
              <a:gd name="T30" fmla="*/ 435 w 435"/>
              <a:gd name="T31" fmla="*/ 243 h 395"/>
              <a:gd name="T32" fmla="*/ 409 w 435"/>
              <a:gd name="T33" fmla="*/ 197 h 395"/>
              <a:gd name="T34" fmla="*/ 403 w 435"/>
              <a:gd name="T35" fmla="*/ 278 h 395"/>
              <a:gd name="T36" fmla="*/ 345 w 435"/>
              <a:gd name="T37" fmla="*/ 311 h 395"/>
              <a:gd name="T38" fmla="*/ 12 w 435"/>
              <a:gd name="T39" fmla="*/ 120 h 395"/>
              <a:gd name="T40" fmla="*/ 12 w 435"/>
              <a:gd name="T41" fmla="*/ 52 h 395"/>
              <a:gd name="T42" fmla="*/ 33 w 435"/>
              <a:gd name="T43" fmla="*/ 17 h 395"/>
              <a:gd name="T44" fmla="*/ 53 w 435"/>
              <a:gd name="T45" fmla="*/ 12 h 395"/>
              <a:gd name="T46" fmla="*/ 73 w 435"/>
              <a:gd name="T47" fmla="*/ 17 h 395"/>
              <a:gd name="T48" fmla="*/ 403 w 435"/>
              <a:gd name="T49" fmla="*/ 208 h 395"/>
              <a:gd name="T50" fmla="*/ 423 w 435"/>
              <a:gd name="T51" fmla="*/ 243 h 395"/>
              <a:gd name="T52" fmla="*/ 403 w 435"/>
              <a:gd name="T53" fmla="*/ 278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35" h="395">
                <a:moveTo>
                  <a:pt x="409" y="197"/>
                </a:moveTo>
                <a:cubicBezTo>
                  <a:pt x="79" y="7"/>
                  <a:pt x="79" y="7"/>
                  <a:pt x="79" y="7"/>
                </a:cubicBezTo>
                <a:cubicBezTo>
                  <a:pt x="71" y="2"/>
                  <a:pt x="62" y="0"/>
                  <a:pt x="53" y="0"/>
                </a:cubicBezTo>
                <a:cubicBezTo>
                  <a:pt x="44" y="0"/>
                  <a:pt x="35" y="2"/>
                  <a:pt x="27" y="7"/>
                </a:cubicBezTo>
                <a:cubicBezTo>
                  <a:pt x="10" y="16"/>
                  <a:pt x="0" y="34"/>
                  <a:pt x="0" y="52"/>
                </a:cubicBezTo>
                <a:cubicBezTo>
                  <a:pt x="0" y="251"/>
                  <a:pt x="0" y="251"/>
                  <a:pt x="0" y="251"/>
                </a:cubicBezTo>
                <a:cubicBezTo>
                  <a:pt x="0" y="270"/>
                  <a:pt x="10" y="287"/>
                  <a:pt x="27" y="297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90" y="391"/>
                  <a:pt x="197" y="393"/>
                  <a:pt x="203" y="394"/>
                </a:cubicBezTo>
                <a:cubicBezTo>
                  <a:pt x="203" y="394"/>
                  <a:pt x="203" y="394"/>
                  <a:pt x="204" y="394"/>
                </a:cubicBezTo>
                <a:cubicBezTo>
                  <a:pt x="205" y="394"/>
                  <a:pt x="206" y="394"/>
                  <a:pt x="207" y="394"/>
                </a:cubicBezTo>
                <a:cubicBezTo>
                  <a:pt x="208" y="394"/>
                  <a:pt x="209" y="395"/>
                  <a:pt x="210" y="395"/>
                </a:cubicBezTo>
                <a:cubicBezTo>
                  <a:pt x="210" y="395"/>
                  <a:pt x="210" y="395"/>
                  <a:pt x="210" y="395"/>
                </a:cubicBezTo>
                <a:cubicBezTo>
                  <a:pt x="219" y="395"/>
                  <a:pt x="228" y="392"/>
                  <a:pt x="236" y="388"/>
                </a:cubicBezTo>
                <a:cubicBezTo>
                  <a:pt x="409" y="288"/>
                  <a:pt x="409" y="288"/>
                  <a:pt x="409" y="288"/>
                </a:cubicBezTo>
                <a:cubicBezTo>
                  <a:pt x="425" y="279"/>
                  <a:pt x="435" y="262"/>
                  <a:pt x="435" y="243"/>
                </a:cubicBezTo>
                <a:cubicBezTo>
                  <a:pt x="435" y="224"/>
                  <a:pt x="425" y="207"/>
                  <a:pt x="409" y="197"/>
                </a:cubicBezTo>
                <a:close/>
                <a:moveTo>
                  <a:pt x="403" y="278"/>
                </a:moveTo>
                <a:cubicBezTo>
                  <a:pt x="345" y="311"/>
                  <a:pt x="345" y="311"/>
                  <a:pt x="345" y="311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52"/>
                  <a:pt x="12" y="52"/>
                  <a:pt x="12" y="52"/>
                </a:cubicBezTo>
                <a:cubicBezTo>
                  <a:pt x="12" y="38"/>
                  <a:pt x="20" y="25"/>
                  <a:pt x="33" y="17"/>
                </a:cubicBezTo>
                <a:cubicBezTo>
                  <a:pt x="39" y="14"/>
                  <a:pt x="46" y="12"/>
                  <a:pt x="53" y="12"/>
                </a:cubicBezTo>
                <a:cubicBezTo>
                  <a:pt x="60" y="12"/>
                  <a:pt x="67" y="14"/>
                  <a:pt x="73" y="17"/>
                </a:cubicBezTo>
                <a:cubicBezTo>
                  <a:pt x="403" y="208"/>
                  <a:pt x="403" y="208"/>
                  <a:pt x="403" y="208"/>
                </a:cubicBezTo>
                <a:cubicBezTo>
                  <a:pt x="415" y="215"/>
                  <a:pt x="423" y="228"/>
                  <a:pt x="423" y="243"/>
                </a:cubicBezTo>
                <a:cubicBezTo>
                  <a:pt x="423" y="257"/>
                  <a:pt x="415" y="271"/>
                  <a:pt x="403" y="278"/>
                </a:cubicBez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1" name="Freeform 719"/>
          <p:cNvSpPr>
            <a:spLocks noEditPoints="1"/>
          </p:cNvSpPr>
          <p:nvPr/>
        </p:nvSpPr>
        <p:spPr bwMode="auto">
          <a:xfrm>
            <a:off x="6793201" y="2568800"/>
            <a:ext cx="785966" cy="1376149"/>
          </a:xfrm>
          <a:custGeom>
            <a:avLst/>
            <a:gdLst>
              <a:gd name="T0" fmla="*/ 250 w 277"/>
              <a:gd name="T1" fmla="*/ 7 h 485"/>
              <a:gd name="T2" fmla="*/ 224 w 277"/>
              <a:gd name="T3" fmla="*/ 0 h 485"/>
              <a:gd name="T4" fmla="*/ 198 w 277"/>
              <a:gd name="T5" fmla="*/ 7 h 485"/>
              <a:gd name="T6" fmla="*/ 146 w 277"/>
              <a:gd name="T7" fmla="*/ 37 h 485"/>
              <a:gd name="T8" fmla="*/ 146 w 277"/>
              <a:gd name="T9" fmla="*/ 37 h 485"/>
              <a:gd name="T10" fmla="*/ 26 w 277"/>
              <a:gd name="T11" fmla="*/ 106 h 485"/>
              <a:gd name="T12" fmla="*/ 14 w 277"/>
              <a:gd name="T13" fmla="*/ 116 h 485"/>
              <a:gd name="T14" fmla="*/ 0 w 277"/>
              <a:gd name="T15" fmla="*/ 152 h 485"/>
              <a:gd name="T16" fmla="*/ 0 w 277"/>
              <a:gd name="T17" fmla="*/ 334 h 485"/>
              <a:gd name="T18" fmla="*/ 26 w 277"/>
              <a:gd name="T19" fmla="*/ 379 h 485"/>
              <a:gd name="T20" fmla="*/ 198 w 277"/>
              <a:gd name="T21" fmla="*/ 478 h 485"/>
              <a:gd name="T22" fmla="*/ 224 w 277"/>
              <a:gd name="T23" fmla="*/ 485 h 485"/>
              <a:gd name="T24" fmla="*/ 250 w 277"/>
              <a:gd name="T25" fmla="*/ 478 h 485"/>
              <a:gd name="T26" fmla="*/ 277 w 277"/>
              <a:gd name="T27" fmla="*/ 433 h 485"/>
              <a:gd name="T28" fmla="*/ 277 w 277"/>
              <a:gd name="T29" fmla="*/ 52 h 485"/>
              <a:gd name="T30" fmla="*/ 250 w 277"/>
              <a:gd name="T31" fmla="*/ 7 h 485"/>
              <a:gd name="T32" fmla="*/ 265 w 277"/>
              <a:gd name="T33" fmla="*/ 433 h 485"/>
              <a:gd name="T34" fmla="*/ 244 w 277"/>
              <a:gd name="T35" fmla="*/ 468 h 485"/>
              <a:gd name="T36" fmla="*/ 224 w 277"/>
              <a:gd name="T37" fmla="*/ 473 h 485"/>
              <a:gd name="T38" fmla="*/ 204 w 277"/>
              <a:gd name="T39" fmla="*/ 468 h 485"/>
              <a:gd name="T40" fmla="*/ 146 w 277"/>
              <a:gd name="T41" fmla="*/ 434 h 485"/>
              <a:gd name="T42" fmla="*/ 146 w 277"/>
              <a:gd name="T43" fmla="*/ 51 h 485"/>
              <a:gd name="T44" fmla="*/ 204 w 277"/>
              <a:gd name="T45" fmla="*/ 17 h 485"/>
              <a:gd name="T46" fmla="*/ 224 w 277"/>
              <a:gd name="T47" fmla="*/ 12 h 485"/>
              <a:gd name="T48" fmla="*/ 244 w 277"/>
              <a:gd name="T49" fmla="*/ 17 h 485"/>
              <a:gd name="T50" fmla="*/ 265 w 277"/>
              <a:gd name="T51" fmla="*/ 52 h 485"/>
              <a:gd name="T52" fmla="*/ 265 w 277"/>
              <a:gd name="T53" fmla="*/ 433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77" h="485">
                <a:moveTo>
                  <a:pt x="250" y="7"/>
                </a:moveTo>
                <a:cubicBezTo>
                  <a:pt x="242" y="2"/>
                  <a:pt x="233" y="0"/>
                  <a:pt x="224" y="0"/>
                </a:cubicBezTo>
                <a:cubicBezTo>
                  <a:pt x="215" y="0"/>
                  <a:pt x="206" y="2"/>
                  <a:pt x="198" y="7"/>
                </a:cubicBezTo>
                <a:cubicBezTo>
                  <a:pt x="146" y="37"/>
                  <a:pt x="146" y="37"/>
                  <a:pt x="146" y="37"/>
                </a:cubicBezTo>
                <a:cubicBezTo>
                  <a:pt x="146" y="37"/>
                  <a:pt x="146" y="37"/>
                  <a:pt x="146" y="37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21" y="109"/>
                  <a:pt x="17" y="112"/>
                  <a:pt x="14" y="116"/>
                </a:cubicBezTo>
                <a:cubicBezTo>
                  <a:pt x="5" y="125"/>
                  <a:pt x="0" y="138"/>
                  <a:pt x="0" y="152"/>
                </a:cubicBezTo>
                <a:cubicBezTo>
                  <a:pt x="0" y="334"/>
                  <a:pt x="0" y="334"/>
                  <a:pt x="0" y="334"/>
                </a:cubicBezTo>
                <a:cubicBezTo>
                  <a:pt x="0" y="352"/>
                  <a:pt x="10" y="370"/>
                  <a:pt x="26" y="379"/>
                </a:cubicBezTo>
                <a:cubicBezTo>
                  <a:pt x="198" y="478"/>
                  <a:pt x="198" y="478"/>
                  <a:pt x="198" y="478"/>
                </a:cubicBezTo>
                <a:cubicBezTo>
                  <a:pt x="206" y="483"/>
                  <a:pt x="215" y="485"/>
                  <a:pt x="224" y="485"/>
                </a:cubicBezTo>
                <a:cubicBezTo>
                  <a:pt x="233" y="485"/>
                  <a:pt x="242" y="483"/>
                  <a:pt x="250" y="478"/>
                </a:cubicBezTo>
                <a:cubicBezTo>
                  <a:pt x="267" y="469"/>
                  <a:pt x="277" y="452"/>
                  <a:pt x="277" y="433"/>
                </a:cubicBezTo>
                <a:cubicBezTo>
                  <a:pt x="277" y="52"/>
                  <a:pt x="277" y="52"/>
                  <a:pt x="277" y="52"/>
                </a:cubicBezTo>
                <a:cubicBezTo>
                  <a:pt x="277" y="33"/>
                  <a:pt x="267" y="16"/>
                  <a:pt x="250" y="7"/>
                </a:cubicBezTo>
                <a:close/>
                <a:moveTo>
                  <a:pt x="265" y="433"/>
                </a:moveTo>
                <a:cubicBezTo>
                  <a:pt x="265" y="447"/>
                  <a:pt x="257" y="461"/>
                  <a:pt x="244" y="468"/>
                </a:cubicBezTo>
                <a:cubicBezTo>
                  <a:pt x="238" y="471"/>
                  <a:pt x="231" y="473"/>
                  <a:pt x="224" y="473"/>
                </a:cubicBezTo>
                <a:cubicBezTo>
                  <a:pt x="217" y="473"/>
                  <a:pt x="210" y="471"/>
                  <a:pt x="204" y="468"/>
                </a:cubicBezTo>
                <a:cubicBezTo>
                  <a:pt x="146" y="434"/>
                  <a:pt x="146" y="434"/>
                  <a:pt x="146" y="434"/>
                </a:cubicBezTo>
                <a:cubicBezTo>
                  <a:pt x="146" y="51"/>
                  <a:pt x="146" y="51"/>
                  <a:pt x="146" y="51"/>
                </a:cubicBezTo>
                <a:cubicBezTo>
                  <a:pt x="204" y="17"/>
                  <a:pt x="204" y="17"/>
                  <a:pt x="204" y="17"/>
                </a:cubicBezTo>
                <a:cubicBezTo>
                  <a:pt x="210" y="14"/>
                  <a:pt x="217" y="12"/>
                  <a:pt x="224" y="12"/>
                </a:cubicBezTo>
                <a:cubicBezTo>
                  <a:pt x="231" y="12"/>
                  <a:pt x="238" y="14"/>
                  <a:pt x="244" y="17"/>
                </a:cubicBezTo>
                <a:cubicBezTo>
                  <a:pt x="257" y="24"/>
                  <a:pt x="265" y="38"/>
                  <a:pt x="265" y="52"/>
                </a:cubicBezTo>
                <a:lnTo>
                  <a:pt x="265" y="433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2" name="Freeform 720"/>
          <p:cNvSpPr>
            <a:spLocks noEditPoints="1"/>
          </p:cNvSpPr>
          <p:nvPr/>
        </p:nvSpPr>
        <p:spPr bwMode="auto">
          <a:xfrm>
            <a:off x="4832543" y="1694874"/>
            <a:ext cx="1234278" cy="1120781"/>
          </a:xfrm>
          <a:custGeom>
            <a:avLst/>
            <a:gdLst>
              <a:gd name="T0" fmla="*/ 435 w 435"/>
              <a:gd name="T1" fmla="*/ 52 h 395"/>
              <a:gd name="T2" fmla="*/ 408 w 435"/>
              <a:gd name="T3" fmla="*/ 7 h 395"/>
              <a:gd name="T4" fmla="*/ 382 w 435"/>
              <a:gd name="T5" fmla="*/ 0 h 395"/>
              <a:gd name="T6" fmla="*/ 356 w 435"/>
              <a:gd name="T7" fmla="*/ 7 h 395"/>
              <a:gd name="T8" fmla="*/ 26 w 435"/>
              <a:gd name="T9" fmla="*/ 197 h 395"/>
              <a:gd name="T10" fmla="*/ 0 w 435"/>
              <a:gd name="T11" fmla="*/ 243 h 395"/>
              <a:gd name="T12" fmla="*/ 26 w 435"/>
              <a:gd name="T13" fmla="*/ 288 h 395"/>
              <a:gd name="T14" fmla="*/ 199 w 435"/>
              <a:gd name="T15" fmla="*/ 388 h 395"/>
              <a:gd name="T16" fmla="*/ 217 w 435"/>
              <a:gd name="T17" fmla="*/ 394 h 395"/>
              <a:gd name="T18" fmla="*/ 218 w 435"/>
              <a:gd name="T19" fmla="*/ 394 h 395"/>
              <a:gd name="T20" fmla="*/ 221 w 435"/>
              <a:gd name="T21" fmla="*/ 394 h 395"/>
              <a:gd name="T22" fmla="*/ 225 w 435"/>
              <a:gd name="T23" fmla="*/ 395 h 395"/>
              <a:gd name="T24" fmla="*/ 225 w 435"/>
              <a:gd name="T25" fmla="*/ 395 h 395"/>
              <a:gd name="T26" fmla="*/ 251 w 435"/>
              <a:gd name="T27" fmla="*/ 388 h 395"/>
              <a:gd name="T28" fmla="*/ 408 w 435"/>
              <a:gd name="T29" fmla="*/ 297 h 395"/>
              <a:gd name="T30" fmla="*/ 417 w 435"/>
              <a:gd name="T31" fmla="*/ 291 h 395"/>
              <a:gd name="T32" fmla="*/ 429 w 435"/>
              <a:gd name="T33" fmla="*/ 275 h 395"/>
              <a:gd name="T34" fmla="*/ 435 w 435"/>
              <a:gd name="T35" fmla="*/ 251 h 395"/>
              <a:gd name="T36" fmla="*/ 435 w 435"/>
              <a:gd name="T37" fmla="*/ 52 h 395"/>
              <a:gd name="T38" fmla="*/ 12 w 435"/>
              <a:gd name="T39" fmla="*/ 243 h 395"/>
              <a:gd name="T40" fmla="*/ 32 w 435"/>
              <a:gd name="T41" fmla="*/ 208 h 395"/>
              <a:gd name="T42" fmla="*/ 362 w 435"/>
              <a:gd name="T43" fmla="*/ 17 h 395"/>
              <a:gd name="T44" fmla="*/ 382 w 435"/>
              <a:gd name="T45" fmla="*/ 12 h 395"/>
              <a:gd name="T46" fmla="*/ 402 w 435"/>
              <a:gd name="T47" fmla="*/ 17 h 395"/>
              <a:gd name="T48" fmla="*/ 423 w 435"/>
              <a:gd name="T49" fmla="*/ 52 h 395"/>
              <a:gd name="T50" fmla="*/ 423 w 435"/>
              <a:gd name="T51" fmla="*/ 120 h 395"/>
              <a:gd name="T52" fmla="*/ 90 w 435"/>
              <a:gd name="T53" fmla="*/ 311 h 395"/>
              <a:gd name="T54" fmla="*/ 32 w 435"/>
              <a:gd name="T55" fmla="*/ 278 h 395"/>
              <a:gd name="T56" fmla="*/ 12 w 435"/>
              <a:gd name="T57" fmla="*/ 243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5" h="395">
                <a:moveTo>
                  <a:pt x="435" y="52"/>
                </a:moveTo>
                <a:cubicBezTo>
                  <a:pt x="435" y="34"/>
                  <a:pt x="425" y="16"/>
                  <a:pt x="408" y="7"/>
                </a:cubicBezTo>
                <a:cubicBezTo>
                  <a:pt x="400" y="2"/>
                  <a:pt x="391" y="0"/>
                  <a:pt x="382" y="0"/>
                </a:cubicBezTo>
                <a:cubicBezTo>
                  <a:pt x="373" y="0"/>
                  <a:pt x="364" y="2"/>
                  <a:pt x="356" y="7"/>
                </a:cubicBezTo>
                <a:cubicBezTo>
                  <a:pt x="26" y="197"/>
                  <a:pt x="26" y="197"/>
                  <a:pt x="26" y="197"/>
                </a:cubicBezTo>
                <a:cubicBezTo>
                  <a:pt x="10" y="207"/>
                  <a:pt x="0" y="224"/>
                  <a:pt x="0" y="243"/>
                </a:cubicBezTo>
                <a:cubicBezTo>
                  <a:pt x="0" y="262"/>
                  <a:pt x="10" y="279"/>
                  <a:pt x="26" y="288"/>
                </a:cubicBezTo>
                <a:cubicBezTo>
                  <a:pt x="199" y="388"/>
                  <a:pt x="199" y="388"/>
                  <a:pt x="199" y="388"/>
                </a:cubicBezTo>
                <a:cubicBezTo>
                  <a:pt x="204" y="391"/>
                  <a:pt x="211" y="393"/>
                  <a:pt x="217" y="394"/>
                </a:cubicBezTo>
                <a:cubicBezTo>
                  <a:pt x="217" y="394"/>
                  <a:pt x="218" y="394"/>
                  <a:pt x="218" y="394"/>
                </a:cubicBezTo>
                <a:cubicBezTo>
                  <a:pt x="219" y="394"/>
                  <a:pt x="220" y="394"/>
                  <a:pt x="221" y="394"/>
                </a:cubicBezTo>
                <a:cubicBezTo>
                  <a:pt x="222" y="394"/>
                  <a:pt x="224" y="395"/>
                  <a:pt x="225" y="395"/>
                </a:cubicBezTo>
                <a:cubicBezTo>
                  <a:pt x="225" y="395"/>
                  <a:pt x="225" y="395"/>
                  <a:pt x="225" y="395"/>
                </a:cubicBezTo>
                <a:cubicBezTo>
                  <a:pt x="234" y="395"/>
                  <a:pt x="243" y="392"/>
                  <a:pt x="251" y="388"/>
                </a:cubicBezTo>
                <a:cubicBezTo>
                  <a:pt x="408" y="297"/>
                  <a:pt x="408" y="297"/>
                  <a:pt x="408" y="297"/>
                </a:cubicBezTo>
                <a:cubicBezTo>
                  <a:pt x="411" y="295"/>
                  <a:pt x="414" y="293"/>
                  <a:pt x="417" y="291"/>
                </a:cubicBezTo>
                <a:cubicBezTo>
                  <a:pt x="422" y="286"/>
                  <a:pt x="426" y="281"/>
                  <a:pt x="429" y="275"/>
                </a:cubicBezTo>
                <a:cubicBezTo>
                  <a:pt x="433" y="268"/>
                  <a:pt x="435" y="260"/>
                  <a:pt x="435" y="251"/>
                </a:cubicBezTo>
                <a:lnTo>
                  <a:pt x="435" y="52"/>
                </a:lnTo>
                <a:close/>
                <a:moveTo>
                  <a:pt x="12" y="243"/>
                </a:moveTo>
                <a:cubicBezTo>
                  <a:pt x="12" y="228"/>
                  <a:pt x="20" y="215"/>
                  <a:pt x="32" y="208"/>
                </a:cubicBezTo>
                <a:cubicBezTo>
                  <a:pt x="362" y="17"/>
                  <a:pt x="362" y="17"/>
                  <a:pt x="362" y="17"/>
                </a:cubicBezTo>
                <a:cubicBezTo>
                  <a:pt x="368" y="14"/>
                  <a:pt x="375" y="12"/>
                  <a:pt x="382" y="12"/>
                </a:cubicBezTo>
                <a:cubicBezTo>
                  <a:pt x="389" y="12"/>
                  <a:pt x="396" y="14"/>
                  <a:pt x="402" y="17"/>
                </a:cubicBezTo>
                <a:cubicBezTo>
                  <a:pt x="415" y="25"/>
                  <a:pt x="423" y="38"/>
                  <a:pt x="423" y="52"/>
                </a:cubicBezTo>
                <a:cubicBezTo>
                  <a:pt x="423" y="120"/>
                  <a:pt x="423" y="120"/>
                  <a:pt x="423" y="120"/>
                </a:cubicBezTo>
                <a:cubicBezTo>
                  <a:pt x="90" y="311"/>
                  <a:pt x="90" y="311"/>
                  <a:pt x="90" y="311"/>
                </a:cubicBezTo>
                <a:cubicBezTo>
                  <a:pt x="32" y="278"/>
                  <a:pt x="32" y="278"/>
                  <a:pt x="32" y="278"/>
                </a:cubicBezTo>
                <a:cubicBezTo>
                  <a:pt x="20" y="271"/>
                  <a:pt x="12" y="257"/>
                  <a:pt x="12" y="243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3" name="Freeform 721"/>
          <p:cNvSpPr>
            <a:spLocks noEditPoints="1"/>
          </p:cNvSpPr>
          <p:nvPr/>
        </p:nvSpPr>
        <p:spPr bwMode="auto">
          <a:xfrm>
            <a:off x="4832543" y="3700930"/>
            <a:ext cx="1234278" cy="1117944"/>
          </a:xfrm>
          <a:custGeom>
            <a:avLst/>
            <a:gdLst>
              <a:gd name="T0" fmla="*/ 411 w 435"/>
              <a:gd name="T1" fmla="*/ 99 h 394"/>
              <a:gd name="T2" fmla="*/ 408 w 435"/>
              <a:gd name="T3" fmla="*/ 98 h 394"/>
              <a:gd name="T4" fmla="*/ 251 w 435"/>
              <a:gd name="T5" fmla="*/ 7 h 394"/>
              <a:gd name="T6" fmla="*/ 243 w 435"/>
              <a:gd name="T7" fmla="*/ 3 h 394"/>
              <a:gd name="T8" fmla="*/ 225 w 435"/>
              <a:gd name="T9" fmla="*/ 0 h 394"/>
              <a:gd name="T10" fmla="*/ 203 w 435"/>
              <a:gd name="T11" fmla="*/ 4 h 394"/>
              <a:gd name="T12" fmla="*/ 199 w 435"/>
              <a:gd name="T13" fmla="*/ 7 h 394"/>
              <a:gd name="T14" fmla="*/ 78 w 435"/>
              <a:gd name="T15" fmla="*/ 76 h 394"/>
              <a:gd name="T16" fmla="*/ 78 w 435"/>
              <a:gd name="T17" fmla="*/ 76 h 394"/>
              <a:gd name="T18" fmla="*/ 26 w 435"/>
              <a:gd name="T19" fmla="*/ 106 h 394"/>
              <a:gd name="T20" fmla="*/ 0 w 435"/>
              <a:gd name="T21" fmla="*/ 151 h 394"/>
              <a:gd name="T22" fmla="*/ 26 w 435"/>
              <a:gd name="T23" fmla="*/ 197 h 394"/>
              <a:gd name="T24" fmla="*/ 356 w 435"/>
              <a:gd name="T25" fmla="*/ 387 h 394"/>
              <a:gd name="T26" fmla="*/ 382 w 435"/>
              <a:gd name="T27" fmla="*/ 394 h 394"/>
              <a:gd name="T28" fmla="*/ 408 w 435"/>
              <a:gd name="T29" fmla="*/ 387 h 394"/>
              <a:gd name="T30" fmla="*/ 435 w 435"/>
              <a:gd name="T31" fmla="*/ 342 h 394"/>
              <a:gd name="T32" fmla="*/ 435 w 435"/>
              <a:gd name="T33" fmla="*/ 143 h 394"/>
              <a:gd name="T34" fmla="*/ 411 w 435"/>
              <a:gd name="T35" fmla="*/ 99 h 394"/>
              <a:gd name="T36" fmla="*/ 402 w 435"/>
              <a:gd name="T37" fmla="*/ 377 h 394"/>
              <a:gd name="T38" fmla="*/ 382 w 435"/>
              <a:gd name="T39" fmla="*/ 382 h 394"/>
              <a:gd name="T40" fmla="*/ 362 w 435"/>
              <a:gd name="T41" fmla="*/ 377 h 394"/>
              <a:gd name="T42" fmla="*/ 32 w 435"/>
              <a:gd name="T43" fmla="*/ 186 h 394"/>
              <a:gd name="T44" fmla="*/ 12 w 435"/>
              <a:gd name="T45" fmla="*/ 151 h 394"/>
              <a:gd name="T46" fmla="*/ 32 w 435"/>
              <a:gd name="T47" fmla="*/ 116 h 394"/>
              <a:gd name="T48" fmla="*/ 90 w 435"/>
              <a:gd name="T49" fmla="*/ 83 h 394"/>
              <a:gd name="T50" fmla="*/ 423 w 435"/>
              <a:gd name="T51" fmla="*/ 275 h 394"/>
              <a:gd name="T52" fmla="*/ 423 w 435"/>
              <a:gd name="T53" fmla="*/ 342 h 394"/>
              <a:gd name="T54" fmla="*/ 402 w 435"/>
              <a:gd name="T55" fmla="*/ 377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35" h="394">
                <a:moveTo>
                  <a:pt x="411" y="99"/>
                </a:moveTo>
                <a:cubicBezTo>
                  <a:pt x="410" y="99"/>
                  <a:pt x="409" y="98"/>
                  <a:pt x="408" y="98"/>
                </a:cubicBezTo>
                <a:cubicBezTo>
                  <a:pt x="251" y="7"/>
                  <a:pt x="251" y="7"/>
                  <a:pt x="251" y="7"/>
                </a:cubicBezTo>
                <a:cubicBezTo>
                  <a:pt x="248" y="5"/>
                  <a:pt x="246" y="4"/>
                  <a:pt x="243" y="3"/>
                </a:cubicBezTo>
                <a:cubicBezTo>
                  <a:pt x="237" y="1"/>
                  <a:pt x="231" y="0"/>
                  <a:pt x="225" y="0"/>
                </a:cubicBezTo>
                <a:cubicBezTo>
                  <a:pt x="217" y="0"/>
                  <a:pt x="210" y="1"/>
                  <a:pt x="203" y="4"/>
                </a:cubicBezTo>
                <a:cubicBezTo>
                  <a:pt x="202" y="5"/>
                  <a:pt x="200" y="6"/>
                  <a:pt x="199" y="7"/>
                </a:cubicBezTo>
                <a:cubicBezTo>
                  <a:pt x="78" y="76"/>
                  <a:pt x="78" y="76"/>
                  <a:pt x="78" y="76"/>
                </a:cubicBezTo>
                <a:cubicBezTo>
                  <a:pt x="78" y="76"/>
                  <a:pt x="78" y="76"/>
                  <a:pt x="78" y="76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10" y="115"/>
                  <a:pt x="0" y="133"/>
                  <a:pt x="0" y="151"/>
                </a:cubicBezTo>
                <a:cubicBezTo>
                  <a:pt x="0" y="170"/>
                  <a:pt x="10" y="187"/>
                  <a:pt x="26" y="197"/>
                </a:cubicBezTo>
                <a:cubicBezTo>
                  <a:pt x="356" y="387"/>
                  <a:pt x="356" y="387"/>
                  <a:pt x="356" y="387"/>
                </a:cubicBezTo>
                <a:cubicBezTo>
                  <a:pt x="364" y="392"/>
                  <a:pt x="373" y="394"/>
                  <a:pt x="382" y="394"/>
                </a:cubicBezTo>
                <a:cubicBezTo>
                  <a:pt x="391" y="394"/>
                  <a:pt x="400" y="392"/>
                  <a:pt x="408" y="387"/>
                </a:cubicBezTo>
                <a:cubicBezTo>
                  <a:pt x="425" y="378"/>
                  <a:pt x="435" y="360"/>
                  <a:pt x="435" y="342"/>
                </a:cubicBezTo>
                <a:cubicBezTo>
                  <a:pt x="435" y="143"/>
                  <a:pt x="435" y="143"/>
                  <a:pt x="435" y="143"/>
                </a:cubicBezTo>
                <a:cubicBezTo>
                  <a:pt x="435" y="125"/>
                  <a:pt x="426" y="109"/>
                  <a:pt x="411" y="99"/>
                </a:cubicBezTo>
                <a:close/>
                <a:moveTo>
                  <a:pt x="402" y="377"/>
                </a:moveTo>
                <a:cubicBezTo>
                  <a:pt x="396" y="380"/>
                  <a:pt x="389" y="382"/>
                  <a:pt x="382" y="382"/>
                </a:cubicBezTo>
                <a:cubicBezTo>
                  <a:pt x="375" y="382"/>
                  <a:pt x="368" y="380"/>
                  <a:pt x="362" y="377"/>
                </a:cubicBezTo>
                <a:cubicBezTo>
                  <a:pt x="32" y="186"/>
                  <a:pt x="32" y="186"/>
                  <a:pt x="32" y="186"/>
                </a:cubicBezTo>
                <a:cubicBezTo>
                  <a:pt x="20" y="179"/>
                  <a:pt x="12" y="166"/>
                  <a:pt x="12" y="151"/>
                </a:cubicBezTo>
                <a:cubicBezTo>
                  <a:pt x="12" y="137"/>
                  <a:pt x="20" y="124"/>
                  <a:pt x="32" y="116"/>
                </a:cubicBezTo>
                <a:cubicBezTo>
                  <a:pt x="90" y="83"/>
                  <a:pt x="90" y="83"/>
                  <a:pt x="90" y="83"/>
                </a:cubicBezTo>
                <a:cubicBezTo>
                  <a:pt x="423" y="275"/>
                  <a:pt x="423" y="275"/>
                  <a:pt x="423" y="275"/>
                </a:cubicBezTo>
                <a:cubicBezTo>
                  <a:pt x="423" y="342"/>
                  <a:pt x="423" y="342"/>
                  <a:pt x="423" y="342"/>
                </a:cubicBezTo>
                <a:cubicBezTo>
                  <a:pt x="423" y="356"/>
                  <a:pt x="415" y="369"/>
                  <a:pt x="402" y="377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722"/>
          <p:cNvSpPr>
            <a:spLocks noEditPoints="1"/>
          </p:cNvSpPr>
          <p:nvPr/>
        </p:nvSpPr>
        <p:spPr bwMode="auto">
          <a:xfrm>
            <a:off x="4639599" y="2568800"/>
            <a:ext cx="785966" cy="1376149"/>
          </a:xfrm>
          <a:custGeom>
            <a:avLst/>
            <a:gdLst>
              <a:gd name="T0" fmla="*/ 268 w 277"/>
              <a:gd name="T1" fmla="*/ 123 h 485"/>
              <a:gd name="T2" fmla="*/ 251 w 277"/>
              <a:gd name="T3" fmla="*/ 106 h 485"/>
              <a:gd name="T4" fmla="*/ 131 w 277"/>
              <a:gd name="T5" fmla="*/ 37 h 485"/>
              <a:gd name="T6" fmla="*/ 131 w 277"/>
              <a:gd name="T7" fmla="*/ 37 h 485"/>
              <a:gd name="T8" fmla="*/ 79 w 277"/>
              <a:gd name="T9" fmla="*/ 7 h 485"/>
              <a:gd name="T10" fmla="*/ 53 w 277"/>
              <a:gd name="T11" fmla="*/ 0 h 485"/>
              <a:gd name="T12" fmla="*/ 27 w 277"/>
              <a:gd name="T13" fmla="*/ 7 h 485"/>
              <a:gd name="T14" fmla="*/ 0 w 277"/>
              <a:gd name="T15" fmla="*/ 52 h 485"/>
              <a:gd name="T16" fmla="*/ 0 w 277"/>
              <a:gd name="T17" fmla="*/ 433 h 485"/>
              <a:gd name="T18" fmla="*/ 27 w 277"/>
              <a:gd name="T19" fmla="*/ 478 h 485"/>
              <a:gd name="T20" fmla="*/ 53 w 277"/>
              <a:gd name="T21" fmla="*/ 485 h 485"/>
              <a:gd name="T22" fmla="*/ 79 w 277"/>
              <a:gd name="T23" fmla="*/ 478 h 485"/>
              <a:gd name="T24" fmla="*/ 251 w 277"/>
              <a:gd name="T25" fmla="*/ 379 h 485"/>
              <a:gd name="T26" fmla="*/ 277 w 277"/>
              <a:gd name="T27" fmla="*/ 334 h 485"/>
              <a:gd name="T28" fmla="*/ 277 w 277"/>
              <a:gd name="T29" fmla="*/ 152 h 485"/>
              <a:gd name="T30" fmla="*/ 268 w 277"/>
              <a:gd name="T31" fmla="*/ 123 h 485"/>
              <a:gd name="T32" fmla="*/ 73 w 277"/>
              <a:gd name="T33" fmla="*/ 468 h 485"/>
              <a:gd name="T34" fmla="*/ 53 w 277"/>
              <a:gd name="T35" fmla="*/ 473 h 485"/>
              <a:gd name="T36" fmla="*/ 33 w 277"/>
              <a:gd name="T37" fmla="*/ 468 h 485"/>
              <a:gd name="T38" fmla="*/ 12 w 277"/>
              <a:gd name="T39" fmla="*/ 433 h 485"/>
              <a:gd name="T40" fmla="*/ 12 w 277"/>
              <a:gd name="T41" fmla="*/ 52 h 485"/>
              <a:gd name="T42" fmla="*/ 33 w 277"/>
              <a:gd name="T43" fmla="*/ 17 h 485"/>
              <a:gd name="T44" fmla="*/ 53 w 277"/>
              <a:gd name="T45" fmla="*/ 12 h 485"/>
              <a:gd name="T46" fmla="*/ 73 w 277"/>
              <a:gd name="T47" fmla="*/ 17 h 485"/>
              <a:gd name="T48" fmla="*/ 131 w 277"/>
              <a:gd name="T49" fmla="*/ 51 h 485"/>
              <a:gd name="T50" fmla="*/ 131 w 277"/>
              <a:gd name="T51" fmla="*/ 434 h 485"/>
              <a:gd name="T52" fmla="*/ 73 w 277"/>
              <a:gd name="T53" fmla="*/ 468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77" h="485">
                <a:moveTo>
                  <a:pt x="268" y="123"/>
                </a:moveTo>
                <a:cubicBezTo>
                  <a:pt x="264" y="116"/>
                  <a:pt x="258" y="110"/>
                  <a:pt x="251" y="106"/>
                </a:cubicBezTo>
                <a:cubicBezTo>
                  <a:pt x="131" y="37"/>
                  <a:pt x="131" y="37"/>
                  <a:pt x="131" y="37"/>
                </a:cubicBezTo>
                <a:cubicBezTo>
                  <a:pt x="131" y="37"/>
                  <a:pt x="131" y="37"/>
                  <a:pt x="131" y="37"/>
                </a:cubicBezTo>
                <a:cubicBezTo>
                  <a:pt x="79" y="7"/>
                  <a:pt x="79" y="7"/>
                  <a:pt x="79" y="7"/>
                </a:cubicBezTo>
                <a:cubicBezTo>
                  <a:pt x="71" y="2"/>
                  <a:pt x="62" y="0"/>
                  <a:pt x="53" y="0"/>
                </a:cubicBezTo>
                <a:cubicBezTo>
                  <a:pt x="44" y="0"/>
                  <a:pt x="35" y="2"/>
                  <a:pt x="27" y="7"/>
                </a:cubicBezTo>
                <a:cubicBezTo>
                  <a:pt x="10" y="16"/>
                  <a:pt x="0" y="33"/>
                  <a:pt x="0" y="52"/>
                </a:cubicBezTo>
                <a:cubicBezTo>
                  <a:pt x="0" y="433"/>
                  <a:pt x="0" y="433"/>
                  <a:pt x="0" y="433"/>
                </a:cubicBezTo>
                <a:cubicBezTo>
                  <a:pt x="0" y="452"/>
                  <a:pt x="10" y="469"/>
                  <a:pt x="27" y="478"/>
                </a:cubicBezTo>
                <a:cubicBezTo>
                  <a:pt x="35" y="483"/>
                  <a:pt x="44" y="485"/>
                  <a:pt x="53" y="485"/>
                </a:cubicBezTo>
                <a:cubicBezTo>
                  <a:pt x="62" y="485"/>
                  <a:pt x="71" y="483"/>
                  <a:pt x="79" y="478"/>
                </a:cubicBezTo>
                <a:cubicBezTo>
                  <a:pt x="251" y="379"/>
                  <a:pt x="251" y="379"/>
                  <a:pt x="251" y="379"/>
                </a:cubicBezTo>
                <a:cubicBezTo>
                  <a:pt x="267" y="370"/>
                  <a:pt x="277" y="352"/>
                  <a:pt x="277" y="334"/>
                </a:cubicBezTo>
                <a:cubicBezTo>
                  <a:pt x="277" y="152"/>
                  <a:pt x="277" y="152"/>
                  <a:pt x="277" y="152"/>
                </a:cubicBezTo>
                <a:cubicBezTo>
                  <a:pt x="277" y="141"/>
                  <a:pt x="274" y="131"/>
                  <a:pt x="268" y="123"/>
                </a:cubicBezTo>
                <a:close/>
                <a:moveTo>
                  <a:pt x="73" y="468"/>
                </a:moveTo>
                <a:cubicBezTo>
                  <a:pt x="67" y="471"/>
                  <a:pt x="60" y="473"/>
                  <a:pt x="53" y="473"/>
                </a:cubicBezTo>
                <a:cubicBezTo>
                  <a:pt x="46" y="473"/>
                  <a:pt x="39" y="471"/>
                  <a:pt x="33" y="468"/>
                </a:cubicBezTo>
                <a:cubicBezTo>
                  <a:pt x="20" y="461"/>
                  <a:pt x="12" y="447"/>
                  <a:pt x="12" y="433"/>
                </a:cubicBezTo>
                <a:cubicBezTo>
                  <a:pt x="12" y="52"/>
                  <a:pt x="12" y="52"/>
                  <a:pt x="12" y="52"/>
                </a:cubicBezTo>
                <a:cubicBezTo>
                  <a:pt x="12" y="38"/>
                  <a:pt x="20" y="24"/>
                  <a:pt x="33" y="17"/>
                </a:cubicBezTo>
                <a:cubicBezTo>
                  <a:pt x="39" y="14"/>
                  <a:pt x="46" y="12"/>
                  <a:pt x="53" y="12"/>
                </a:cubicBezTo>
                <a:cubicBezTo>
                  <a:pt x="60" y="12"/>
                  <a:pt x="67" y="14"/>
                  <a:pt x="73" y="17"/>
                </a:cubicBezTo>
                <a:cubicBezTo>
                  <a:pt x="131" y="51"/>
                  <a:pt x="131" y="51"/>
                  <a:pt x="131" y="51"/>
                </a:cubicBezTo>
                <a:cubicBezTo>
                  <a:pt x="131" y="434"/>
                  <a:pt x="131" y="434"/>
                  <a:pt x="131" y="434"/>
                </a:cubicBezTo>
                <a:lnTo>
                  <a:pt x="73" y="468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723"/>
          <p:cNvSpPr>
            <a:spLocks noEditPoints="1"/>
          </p:cNvSpPr>
          <p:nvPr/>
        </p:nvSpPr>
        <p:spPr bwMode="auto">
          <a:xfrm>
            <a:off x="6151944" y="3700930"/>
            <a:ext cx="1234278" cy="1117944"/>
          </a:xfrm>
          <a:custGeom>
            <a:avLst/>
            <a:gdLst>
              <a:gd name="T0" fmla="*/ 409 w 435"/>
              <a:gd name="T1" fmla="*/ 106 h 394"/>
              <a:gd name="T2" fmla="*/ 357 w 435"/>
              <a:gd name="T3" fmla="*/ 76 h 394"/>
              <a:gd name="T4" fmla="*/ 357 w 435"/>
              <a:gd name="T5" fmla="*/ 76 h 394"/>
              <a:gd name="T6" fmla="*/ 236 w 435"/>
              <a:gd name="T7" fmla="*/ 7 h 394"/>
              <a:gd name="T8" fmla="*/ 228 w 435"/>
              <a:gd name="T9" fmla="*/ 3 h 394"/>
              <a:gd name="T10" fmla="*/ 210 w 435"/>
              <a:gd name="T11" fmla="*/ 0 h 394"/>
              <a:gd name="T12" fmla="*/ 198 w 435"/>
              <a:gd name="T13" fmla="*/ 1 h 394"/>
              <a:gd name="T14" fmla="*/ 184 w 435"/>
              <a:gd name="T15" fmla="*/ 7 h 394"/>
              <a:gd name="T16" fmla="*/ 27 w 435"/>
              <a:gd name="T17" fmla="*/ 98 h 394"/>
              <a:gd name="T18" fmla="*/ 17 w 435"/>
              <a:gd name="T19" fmla="*/ 104 h 394"/>
              <a:gd name="T20" fmla="*/ 0 w 435"/>
              <a:gd name="T21" fmla="*/ 143 h 394"/>
              <a:gd name="T22" fmla="*/ 0 w 435"/>
              <a:gd name="T23" fmla="*/ 342 h 394"/>
              <a:gd name="T24" fmla="*/ 27 w 435"/>
              <a:gd name="T25" fmla="*/ 387 h 394"/>
              <a:gd name="T26" fmla="*/ 53 w 435"/>
              <a:gd name="T27" fmla="*/ 394 h 394"/>
              <a:gd name="T28" fmla="*/ 79 w 435"/>
              <a:gd name="T29" fmla="*/ 387 h 394"/>
              <a:gd name="T30" fmla="*/ 409 w 435"/>
              <a:gd name="T31" fmla="*/ 197 h 394"/>
              <a:gd name="T32" fmla="*/ 435 w 435"/>
              <a:gd name="T33" fmla="*/ 151 h 394"/>
              <a:gd name="T34" fmla="*/ 409 w 435"/>
              <a:gd name="T35" fmla="*/ 106 h 394"/>
              <a:gd name="T36" fmla="*/ 403 w 435"/>
              <a:gd name="T37" fmla="*/ 186 h 394"/>
              <a:gd name="T38" fmla="*/ 73 w 435"/>
              <a:gd name="T39" fmla="*/ 377 h 394"/>
              <a:gd name="T40" fmla="*/ 53 w 435"/>
              <a:gd name="T41" fmla="*/ 382 h 394"/>
              <a:gd name="T42" fmla="*/ 33 w 435"/>
              <a:gd name="T43" fmla="*/ 377 h 394"/>
              <a:gd name="T44" fmla="*/ 12 w 435"/>
              <a:gd name="T45" fmla="*/ 342 h 394"/>
              <a:gd name="T46" fmla="*/ 12 w 435"/>
              <a:gd name="T47" fmla="*/ 275 h 394"/>
              <a:gd name="T48" fmla="*/ 345 w 435"/>
              <a:gd name="T49" fmla="*/ 83 h 394"/>
              <a:gd name="T50" fmla="*/ 403 w 435"/>
              <a:gd name="T51" fmla="*/ 116 h 394"/>
              <a:gd name="T52" fmla="*/ 423 w 435"/>
              <a:gd name="T53" fmla="*/ 151 h 394"/>
              <a:gd name="T54" fmla="*/ 403 w 435"/>
              <a:gd name="T55" fmla="*/ 186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35" h="394">
                <a:moveTo>
                  <a:pt x="409" y="106"/>
                </a:moveTo>
                <a:cubicBezTo>
                  <a:pt x="357" y="76"/>
                  <a:pt x="357" y="76"/>
                  <a:pt x="357" y="76"/>
                </a:cubicBezTo>
                <a:cubicBezTo>
                  <a:pt x="357" y="76"/>
                  <a:pt x="357" y="76"/>
                  <a:pt x="357" y="76"/>
                </a:cubicBezTo>
                <a:cubicBezTo>
                  <a:pt x="236" y="7"/>
                  <a:pt x="236" y="7"/>
                  <a:pt x="236" y="7"/>
                </a:cubicBezTo>
                <a:cubicBezTo>
                  <a:pt x="234" y="5"/>
                  <a:pt x="231" y="4"/>
                  <a:pt x="228" y="3"/>
                </a:cubicBezTo>
                <a:cubicBezTo>
                  <a:pt x="222" y="1"/>
                  <a:pt x="216" y="0"/>
                  <a:pt x="210" y="0"/>
                </a:cubicBezTo>
                <a:cubicBezTo>
                  <a:pt x="206" y="0"/>
                  <a:pt x="202" y="0"/>
                  <a:pt x="198" y="1"/>
                </a:cubicBezTo>
                <a:cubicBezTo>
                  <a:pt x="193" y="2"/>
                  <a:pt x="189" y="4"/>
                  <a:pt x="184" y="7"/>
                </a:cubicBezTo>
                <a:cubicBezTo>
                  <a:pt x="27" y="98"/>
                  <a:pt x="27" y="98"/>
                  <a:pt x="27" y="98"/>
                </a:cubicBezTo>
                <a:cubicBezTo>
                  <a:pt x="23" y="99"/>
                  <a:pt x="20" y="102"/>
                  <a:pt x="17" y="104"/>
                </a:cubicBezTo>
                <a:cubicBezTo>
                  <a:pt x="7" y="114"/>
                  <a:pt x="0" y="128"/>
                  <a:pt x="0" y="143"/>
                </a:cubicBezTo>
                <a:cubicBezTo>
                  <a:pt x="0" y="342"/>
                  <a:pt x="0" y="342"/>
                  <a:pt x="0" y="342"/>
                </a:cubicBezTo>
                <a:cubicBezTo>
                  <a:pt x="0" y="360"/>
                  <a:pt x="10" y="378"/>
                  <a:pt x="27" y="387"/>
                </a:cubicBezTo>
                <a:cubicBezTo>
                  <a:pt x="35" y="392"/>
                  <a:pt x="44" y="394"/>
                  <a:pt x="53" y="394"/>
                </a:cubicBezTo>
                <a:cubicBezTo>
                  <a:pt x="62" y="394"/>
                  <a:pt x="71" y="392"/>
                  <a:pt x="79" y="387"/>
                </a:cubicBezTo>
                <a:cubicBezTo>
                  <a:pt x="409" y="197"/>
                  <a:pt x="409" y="197"/>
                  <a:pt x="409" y="197"/>
                </a:cubicBezTo>
                <a:cubicBezTo>
                  <a:pt x="425" y="187"/>
                  <a:pt x="435" y="170"/>
                  <a:pt x="435" y="151"/>
                </a:cubicBezTo>
                <a:cubicBezTo>
                  <a:pt x="435" y="133"/>
                  <a:pt x="425" y="115"/>
                  <a:pt x="409" y="106"/>
                </a:cubicBezTo>
                <a:close/>
                <a:moveTo>
                  <a:pt x="403" y="186"/>
                </a:moveTo>
                <a:cubicBezTo>
                  <a:pt x="73" y="377"/>
                  <a:pt x="73" y="377"/>
                  <a:pt x="73" y="377"/>
                </a:cubicBezTo>
                <a:cubicBezTo>
                  <a:pt x="67" y="380"/>
                  <a:pt x="60" y="382"/>
                  <a:pt x="53" y="382"/>
                </a:cubicBezTo>
                <a:cubicBezTo>
                  <a:pt x="46" y="382"/>
                  <a:pt x="39" y="380"/>
                  <a:pt x="33" y="377"/>
                </a:cubicBezTo>
                <a:cubicBezTo>
                  <a:pt x="20" y="369"/>
                  <a:pt x="12" y="356"/>
                  <a:pt x="12" y="342"/>
                </a:cubicBezTo>
                <a:cubicBezTo>
                  <a:pt x="12" y="275"/>
                  <a:pt x="12" y="275"/>
                  <a:pt x="12" y="275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403" y="116"/>
                  <a:pt x="403" y="116"/>
                  <a:pt x="403" y="116"/>
                </a:cubicBezTo>
                <a:cubicBezTo>
                  <a:pt x="415" y="124"/>
                  <a:pt x="423" y="137"/>
                  <a:pt x="423" y="151"/>
                </a:cubicBezTo>
                <a:cubicBezTo>
                  <a:pt x="423" y="166"/>
                  <a:pt x="415" y="179"/>
                  <a:pt x="403" y="186"/>
                </a:cubicBez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Line 724"/>
          <p:cNvSpPr>
            <a:spLocks noChangeShapeType="1"/>
          </p:cNvSpPr>
          <p:nvPr/>
        </p:nvSpPr>
        <p:spPr bwMode="auto">
          <a:xfrm>
            <a:off x="4106163" y="1985618"/>
            <a:ext cx="1027146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7" name="Line 725"/>
          <p:cNvSpPr>
            <a:spLocks noChangeShapeType="1"/>
          </p:cNvSpPr>
          <p:nvPr/>
        </p:nvSpPr>
        <p:spPr bwMode="auto">
          <a:xfrm flipH="1">
            <a:off x="7085455" y="1985618"/>
            <a:ext cx="1027146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8" name="Line 726"/>
          <p:cNvSpPr>
            <a:spLocks noChangeShapeType="1"/>
          </p:cNvSpPr>
          <p:nvPr/>
        </p:nvSpPr>
        <p:spPr bwMode="auto">
          <a:xfrm>
            <a:off x="4106163" y="3258293"/>
            <a:ext cx="292254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9" name="Line 727"/>
          <p:cNvSpPr>
            <a:spLocks noChangeShapeType="1"/>
          </p:cNvSpPr>
          <p:nvPr/>
        </p:nvSpPr>
        <p:spPr bwMode="auto">
          <a:xfrm flipH="1">
            <a:off x="7820347" y="3258293"/>
            <a:ext cx="292254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Line 728"/>
          <p:cNvSpPr>
            <a:spLocks noChangeShapeType="1"/>
          </p:cNvSpPr>
          <p:nvPr/>
        </p:nvSpPr>
        <p:spPr bwMode="auto">
          <a:xfrm>
            <a:off x="4106163" y="4536031"/>
            <a:ext cx="1027146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Line 729"/>
          <p:cNvSpPr>
            <a:spLocks noChangeShapeType="1"/>
          </p:cNvSpPr>
          <p:nvPr/>
        </p:nvSpPr>
        <p:spPr bwMode="auto">
          <a:xfrm flipH="1">
            <a:off x="7085455" y="4536031"/>
            <a:ext cx="1027146" cy="0"/>
          </a:xfrm>
          <a:prstGeom prst="line">
            <a:avLst/>
          </a:prstGeom>
          <a:noFill/>
          <a:ln w="3175" cap="flat">
            <a:solidFill>
              <a:srgbClr val="A6A6A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2" name="Oval 730"/>
          <p:cNvSpPr>
            <a:spLocks noChangeArrowheads="1"/>
          </p:cNvSpPr>
          <p:nvPr/>
        </p:nvSpPr>
        <p:spPr bwMode="auto">
          <a:xfrm>
            <a:off x="5133310" y="1743110"/>
            <a:ext cx="482362" cy="482361"/>
          </a:xfrm>
          <a:prstGeom prst="ellipse">
            <a:avLst/>
          </a:pr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3" name="Freeform 731"/>
          <p:cNvSpPr>
            <a:spLocks noEditPoints="1"/>
          </p:cNvSpPr>
          <p:nvPr/>
        </p:nvSpPr>
        <p:spPr bwMode="auto">
          <a:xfrm>
            <a:off x="5260994" y="1822558"/>
            <a:ext cx="221319" cy="323466"/>
          </a:xfrm>
          <a:custGeom>
            <a:avLst/>
            <a:gdLst>
              <a:gd name="T0" fmla="*/ 22 w 78"/>
              <a:gd name="T1" fmla="*/ 99 h 114"/>
              <a:gd name="T2" fmla="*/ 23 w 78"/>
              <a:gd name="T3" fmla="*/ 105 h 114"/>
              <a:gd name="T4" fmla="*/ 29 w 78"/>
              <a:gd name="T5" fmla="*/ 108 h 114"/>
              <a:gd name="T6" fmla="*/ 29 w 78"/>
              <a:gd name="T7" fmla="*/ 112 h 114"/>
              <a:gd name="T8" fmla="*/ 39 w 78"/>
              <a:gd name="T9" fmla="*/ 114 h 114"/>
              <a:gd name="T10" fmla="*/ 49 w 78"/>
              <a:gd name="T11" fmla="*/ 112 h 114"/>
              <a:gd name="T12" fmla="*/ 49 w 78"/>
              <a:gd name="T13" fmla="*/ 108 h 114"/>
              <a:gd name="T14" fmla="*/ 55 w 78"/>
              <a:gd name="T15" fmla="*/ 105 h 114"/>
              <a:gd name="T16" fmla="*/ 56 w 78"/>
              <a:gd name="T17" fmla="*/ 99 h 114"/>
              <a:gd name="T18" fmla="*/ 39 w 78"/>
              <a:gd name="T19" fmla="*/ 102 h 114"/>
              <a:gd name="T20" fmla="*/ 22 w 78"/>
              <a:gd name="T21" fmla="*/ 99 h 114"/>
              <a:gd name="T22" fmla="*/ 21 w 78"/>
              <a:gd name="T23" fmla="*/ 88 h 114"/>
              <a:gd name="T24" fmla="*/ 22 w 78"/>
              <a:gd name="T25" fmla="*/ 94 h 114"/>
              <a:gd name="T26" fmla="*/ 39 w 78"/>
              <a:gd name="T27" fmla="*/ 97 h 114"/>
              <a:gd name="T28" fmla="*/ 56 w 78"/>
              <a:gd name="T29" fmla="*/ 94 h 114"/>
              <a:gd name="T30" fmla="*/ 57 w 78"/>
              <a:gd name="T31" fmla="*/ 88 h 114"/>
              <a:gd name="T32" fmla="*/ 39 w 78"/>
              <a:gd name="T33" fmla="*/ 91 h 114"/>
              <a:gd name="T34" fmla="*/ 21 w 78"/>
              <a:gd name="T35" fmla="*/ 88 h 114"/>
              <a:gd name="T36" fmla="*/ 48 w 78"/>
              <a:gd name="T37" fmla="*/ 54 h 114"/>
              <a:gd name="T38" fmla="*/ 39 w 78"/>
              <a:gd name="T39" fmla="*/ 38 h 114"/>
              <a:gd name="T40" fmla="*/ 30 w 78"/>
              <a:gd name="T41" fmla="*/ 54 h 114"/>
              <a:gd name="T42" fmla="*/ 27 w 78"/>
              <a:gd name="T43" fmla="*/ 46 h 114"/>
              <a:gd name="T44" fmla="*/ 21 w 78"/>
              <a:gd name="T45" fmla="*/ 49 h 114"/>
              <a:gd name="T46" fmla="*/ 30 w 78"/>
              <a:gd name="T47" fmla="*/ 68 h 114"/>
              <a:gd name="T48" fmla="*/ 39 w 78"/>
              <a:gd name="T49" fmla="*/ 51 h 114"/>
              <a:gd name="T50" fmla="*/ 48 w 78"/>
              <a:gd name="T51" fmla="*/ 68 h 114"/>
              <a:gd name="T52" fmla="*/ 57 w 78"/>
              <a:gd name="T53" fmla="*/ 49 h 114"/>
              <a:gd name="T54" fmla="*/ 51 w 78"/>
              <a:gd name="T55" fmla="*/ 46 h 114"/>
              <a:gd name="T56" fmla="*/ 48 w 78"/>
              <a:gd name="T57" fmla="*/ 54 h 114"/>
              <a:gd name="T58" fmla="*/ 39 w 78"/>
              <a:gd name="T59" fmla="*/ 16 h 114"/>
              <a:gd name="T60" fmla="*/ 41 w 78"/>
              <a:gd name="T61" fmla="*/ 14 h 114"/>
              <a:gd name="T62" fmla="*/ 39 w 78"/>
              <a:gd name="T63" fmla="*/ 12 h 114"/>
              <a:gd name="T64" fmla="*/ 12 w 78"/>
              <a:gd name="T65" fmla="*/ 39 h 114"/>
              <a:gd name="T66" fmla="*/ 14 w 78"/>
              <a:gd name="T67" fmla="*/ 41 h 114"/>
              <a:gd name="T68" fmla="*/ 16 w 78"/>
              <a:gd name="T69" fmla="*/ 39 h 114"/>
              <a:gd name="T70" fmla="*/ 39 w 78"/>
              <a:gd name="T71" fmla="*/ 16 h 114"/>
              <a:gd name="T72" fmla="*/ 39 w 78"/>
              <a:gd name="T73" fmla="*/ 0 h 114"/>
              <a:gd name="T74" fmla="*/ 0 w 78"/>
              <a:gd name="T75" fmla="*/ 39 h 114"/>
              <a:gd name="T76" fmla="*/ 19 w 78"/>
              <a:gd name="T77" fmla="*/ 73 h 114"/>
              <a:gd name="T78" fmla="*/ 20 w 78"/>
              <a:gd name="T79" fmla="*/ 83 h 114"/>
              <a:gd name="T80" fmla="*/ 39 w 78"/>
              <a:gd name="T81" fmla="*/ 87 h 114"/>
              <a:gd name="T82" fmla="*/ 58 w 78"/>
              <a:gd name="T83" fmla="*/ 83 h 114"/>
              <a:gd name="T84" fmla="*/ 59 w 78"/>
              <a:gd name="T85" fmla="*/ 73 h 114"/>
              <a:gd name="T86" fmla="*/ 78 w 78"/>
              <a:gd name="T87" fmla="*/ 39 h 114"/>
              <a:gd name="T88" fmla="*/ 39 w 78"/>
              <a:gd name="T89" fmla="*/ 0 h 114"/>
              <a:gd name="T90" fmla="*/ 54 w 78"/>
              <a:gd name="T91" fmla="*/ 68 h 114"/>
              <a:gd name="T92" fmla="*/ 53 w 78"/>
              <a:gd name="T93" fmla="*/ 78 h 114"/>
              <a:gd name="T94" fmla="*/ 39 w 78"/>
              <a:gd name="T95" fmla="*/ 80 h 114"/>
              <a:gd name="T96" fmla="*/ 25 w 78"/>
              <a:gd name="T97" fmla="*/ 78 h 114"/>
              <a:gd name="T98" fmla="*/ 25 w 78"/>
              <a:gd name="T99" fmla="*/ 68 h 114"/>
              <a:gd name="T100" fmla="*/ 7 w 78"/>
              <a:gd name="T101" fmla="*/ 39 h 114"/>
              <a:gd name="T102" fmla="*/ 39 w 78"/>
              <a:gd name="T103" fmla="*/ 7 h 114"/>
              <a:gd name="T104" fmla="*/ 71 w 78"/>
              <a:gd name="T105" fmla="*/ 39 h 114"/>
              <a:gd name="T106" fmla="*/ 54 w 78"/>
              <a:gd name="T107" fmla="*/ 68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8" h="114">
                <a:moveTo>
                  <a:pt x="22" y="99"/>
                </a:moveTo>
                <a:cubicBezTo>
                  <a:pt x="23" y="105"/>
                  <a:pt x="23" y="105"/>
                  <a:pt x="23" y="105"/>
                </a:cubicBezTo>
                <a:cubicBezTo>
                  <a:pt x="23" y="105"/>
                  <a:pt x="25" y="107"/>
                  <a:pt x="29" y="108"/>
                </a:cubicBezTo>
                <a:cubicBezTo>
                  <a:pt x="29" y="112"/>
                  <a:pt x="29" y="112"/>
                  <a:pt x="29" y="112"/>
                </a:cubicBezTo>
                <a:cubicBezTo>
                  <a:pt x="29" y="112"/>
                  <a:pt x="31" y="114"/>
                  <a:pt x="39" y="114"/>
                </a:cubicBezTo>
                <a:cubicBezTo>
                  <a:pt x="47" y="114"/>
                  <a:pt x="49" y="112"/>
                  <a:pt x="49" y="112"/>
                </a:cubicBezTo>
                <a:cubicBezTo>
                  <a:pt x="49" y="108"/>
                  <a:pt x="49" y="108"/>
                  <a:pt x="49" y="108"/>
                </a:cubicBezTo>
                <a:cubicBezTo>
                  <a:pt x="53" y="107"/>
                  <a:pt x="55" y="105"/>
                  <a:pt x="55" y="105"/>
                </a:cubicBezTo>
                <a:cubicBezTo>
                  <a:pt x="56" y="99"/>
                  <a:pt x="56" y="99"/>
                  <a:pt x="56" y="99"/>
                </a:cubicBezTo>
                <a:cubicBezTo>
                  <a:pt x="51" y="101"/>
                  <a:pt x="45" y="102"/>
                  <a:pt x="39" y="102"/>
                </a:cubicBezTo>
                <a:cubicBezTo>
                  <a:pt x="33" y="102"/>
                  <a:pt x="27" y="101"/>
                  <a:pt x="22" y="99"/>
                </a:cubicBezTo>
                <a:close/>
                <a:moveTo>
                  <a:pt x="21" y="88"/>
                </a:moveTo>
                <a:cubicBezTo>
                  <a:pt x="22" y="94"/>
                  <a:pt x="22" y="94"/>
                  <a:pt x="22" y="94"/>
                </a:cubicBezTo>
                <a:cubicBezTo>
                  <a:pt x="27" y="96"/>
                  <a:pt x="33" y="97"/>
                  <a:pt x="39" y="97"/>
                </a:cubicBezTo>
                <a:cubicBezTo>
                  <a:pt x="45" y="97"/>
                  <a:pt x="51" y="96"/>
                  <a:pt x="56" y="94"/>
                </a:cubicBezTo>
                <a:cubicBezTo>
                  <a:pt x="57" y="88"/>
                  <a:pt x="57" y="88"/>
                  <a:pt x="57" y="88"/>
                </a:cubicBezTo>
                <a:cubicBezTo>
                  <a:pt x="52" y="90"/>
                  <a:pt x="46" y="91"/>
                  <a:pt x="39" y="91"/>
                </a:cubicBezTo>
                <a:cubicBezTo>
                  <a:pt x="32" y="91"/>
                  <a:pt x="26" y="90"/>
                  <a:pt x="21" y="88"/>
                </a:cubicBezTo>
                <a:close/>
                <a:moveTo>
                  <a:pt x="48" y="54"/>
                </a:moveTo>
                <a:cubicBezTo>
                  <a:pt x="39" y="38"/>
                  <a:pt x="39" y="38"/>
                  <a:pt x="39" y="38"/>
                </a:cubicBezTo>
                <a:cubicBezTo>
                  <a:pt x="30" y="54"/>
                  <a:pt x="30" y="54"/>
                  <a:pt x="30" y="54"/>
                </a:cubicBezTo>
                <a:cubicBezTo>
                  <a:pt x="27" y="46"/>
                  <a:pt x="27" y="46"/>
                  <a:pt x="27" y="46"/>
                </a:cubicBezTo>
                <a:cubicBezTo>
                  <a:pt x="21" y="49"/>
                  <a:pt x="21" y="49"/>
                  <a:pt x="21" y="49"/>
                </a:cubicBezTo>
                <a:cubicBezTo>
                  <a:pt x="30" y="68"/>
                  <a:pt x="30" y="68"/>
                  <a:pt x="30" y="68"/>
                </a:cubicBezTo>
                <a:cubicBezTo>
                  <a:pt x="39" y="51"/>
                  <a:pt x="39" y="51"/>
                  <a:pt x="39" y="51"/>
                </a:cubicBezTo>
                <a:cubicBezTo>
                  <a:pt x="48" y="68"/>
                  <a:pt x="48" y="68"/>
                  <a:pt x="48" y="68"/>
                </a:cubicBezTo>
                <a:cubicBezTo>
                  <a:pt x="57" y="49"/>
                  <a:pt x="57" y="49"/>
                  <a:pt x="57" y="49"/>
                </a:cubicBezTo>
                <a:cubicBezTo>
                  <a:pt x="51" y="46"/>
                  <a:pt x="51" y="46"/>
                  <a:pt x="51" y="46"/>
                </a:cubicBezTo>
                <a:lnTo>
                  <a:pt x="48" y="54"/>
                </a:lnTo>
                <a:close/>
                <a:moveTo>
                  <a:pt x="39" y="16"/>
                </a:moveTo>
                <a:cubicBezTo>
                  <a:pt x="40" y="16"/>
                  <a:pt x="41" y="15"/>
                  <a:pt x="41" y="14"/>
                </a:cubicBezTo>
                <a:cubicBezTo>
                  <a:pt x="41" y="13"/>
                  <a:pt x="40" y="12"/>
                  <a:pt x="39" y="12"/>
                </a:cubicBezTo>
                <a:cubicBezTo>
                  <a:pt x="24" y="12"/>
                  <a:pt x="12" y="24"/>
                  <a:pt x="12" y="39"/>
                </a:cubicBezTo>
                <a:cubicBezTo>
                  <a:pt x="12" y="41"/>
                  <a:pt x="13" y="41"/>
                  <a:pt x="14" y="41"/>
                </a:cubicBezTo>
                <a:cubicBezTo>
                  <a:pt x="15" y="41"/>
                  <a:pt x="16" y="41"/>
                  <a:pt x="16" y="39"/>
                </a:cubicBezTo>
                <a:cubicBezTo>
                  <a:pt x="16" y="27"/>
                  <a:pt x="26" y="16"/>
                  <a:pt x="39" y="16"/>
                </a:cubicBezTo>
                <a:close/>
                <a:moveTo>
                  <a:pt x="39" y="0"/>
                </a:moveTo>
                <a:cubicBezTo>
                  <a:pt x="17" y="0"/>
                  <a:pt x="0" y="18"/>
                  <a:pt x="0" y="39"/>
                </a:cubicBezTo>
                <a:cubicBezTo>
                  <a:pt x="0" y="54"/>
                  <a:pt x="7" y="66"/>
                  <a:pt x="19" y="73"/>
                </a:cubicBezTo>
                <a:cubicBezTo>
                  <a:pt x="20" y="83"/>
                  <a:pt x="20" y="83"/>
                  <a:pt x="20" y="83"/>
                </a:cubicBezTo>
                <a:cubicBezTo>
                  <a:pt x="26" y="85"/>
                  <a:pt x="32" y="87"/>
                  <a:pt x="39" y="87"/>
                </a:cubicBezTo>
                <a:cubicBezTo>
                  <a:pt x="46" y="87"/>
                  <a:pt x="52" y="85"/>
                  <a:pt x="58" y="83"/>
                </a:cubicBezTo>
                <a:cubicBezTo>
                  <a:pt x="59" y="73"/>
                  <a:pt x="59" y="73"/>
                  <a:pt x="59" y="73"/>
                </a:cubicBezTo>
                <a:cubicBezTo>
                  <a:pt x="71" y="66"/>
                  <a:pt x="78" y="54"/>
                  <a:pt x="78" y="39"/>
                </a:cubicBezTo>
                <a:cubicBezTo>
                  <a:pt x="78" y="18"/>
                  <a:pt x="61" y="0"/>
                  <a:pt x="39" y="0"/>
                </a:cubicBezTo>
                <a:close/>
                <a:moveTo>
                  <a:pt x="54" y="68"/>
                </a:moveTo>
                <a:cubicBezTo>
                  <a:pt x="53" y="78"/>
                  <a:pt x="53" y="78"/>
                  <a:pt x="53" y="78"/>
                </a:cubicBezTo>
                <a:cubicBezTo>
                  <a:pt x="53" y="78"/>
                  <a:pt x="49" y="80"/>
                  <a:pt x="39" y="80"/>
                </a:cubicBezTo>
                <a:cubicBezTo>
                  <a:pt x="29" y="80"/>
                  <a:pt x="25" y="78"/>
                  <a:pt x="25" y="78"/>
                </a:cubicBezTo>
                <a:cubicBezTo>
                  <a:pt x="25" y="68"/>
                  <a:pt x="25" y="68"/>
                  <a:pt x="25" y="68"/>
                </a:cubicBezTo>
                <a:cubicBezTo>
                  <a:pt x="14" y="63"/>
                  <a:pt x="7" y="52"/>
                  <a:pt x="7" y="39"/>
                </a:cubicBezTo>
                <a:cubicBezTo>
                  <a:pt x="7" y="22"/>
                  <a:pt x="21" y="7"/>
                  <a:pt x="39" y="7"/>
                </a:cubicBezTo>
                <a:cubicBezTo>
                  <a:pt x="57" y="7"/>
                  <a:pt x="71" y="22"/>
                  <a:pt x="71" y="39"/>
                </a:cubicBezTo>
                <a:cubicBezTo>
                  <a:pt x="71" y="52"/>
                  <a:pt x="64" y="63"/>
                  <a:pt x="54" y="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4" name="Freeform 732"/>
          <p:cNvSpPr/>
          <p:nvPr/>
        </p:nvSpPr>
        <p:spPr bwMode="auto">
          <a:xfrm>
            <a:off x="4370044" y="2985900"/>
            <a:ext cx="541947" cy="541947"/>
          </a:xfrm>
          <a:custGeom>
            <a:avLst/>
            <a:gdLst>
              <a:gd name="T0" fmla="*/ 122 w 191"/>
              <a:gd name="T1" fmla="*/ 15 h 191"/>
              <a:gd name="T2" fmla="*/ 176 w 191"/>
              <a:gd name="T3" fmla="*/ 122 h 191"/>
              <a:gd name="T4" fmla="*/ 69 w 191"/>
              <a:gd name="T5" fmla="*/ 176 h 191"/>
              <a:gd name="T6" fmla="*/ 14 w 191"/>
              <a:gd name="T7" fmla="*/ 69 h 191"/>
              <a:gd name="T8" fmla="*/ 122 w 191"/>
              <a:gd name="T9" fmla="*/ 15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" h="191">
                <a:moveTo>
                  <a:pt x="122" y="15"/>
                </a:moveTo>
                <a:cubicBezTo>
                  <a:pt x="166" y="29"/>
                  <a:pt x="191" y="77"/>
                  <a:pt x="176" y="122"/>
                </a:cubicBezTo>
                <a:cubicBezTo>
                  <a:pt x="162" y="166"/>
                  <a:pt x="114" y="191"/>
                  <a:pt x="69" y="176"/>
                </a:cubicBezTo>
                <a:cubicBezTo>
                  <a:pt x="24" y="162"/>
                  <a:pt x="0" y="114"/>
                  <a:pt x="14" y="69"/>
                </a:cubicBezTo>
                <a:cubicBezTo>
                  <a:pt x="29" y="25"/>
                  <a:pt x="77" y="0"/>
                  <a:pt x="122" y="15"/>
                </a:cubicBez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5" name="Freeform 733"/>
          <p:cNvSpPr>
            <a:spLocks noEditPoints="1"/>
          </p:cNvSpPr>
          <p:nvPr/>
        </p:nvSpPr>
        <p:spPr bwMode="auto">
          <a:xfrm>
            <a:off x="4486378" y="3130609"/>
            <a:ext cx="300767" cy="252530"/>
          </a:xfrm>
          <a:custGeom>
            <a:avLst/>
            <a:gdLst>
              <a:gd name="T0" fmla="*/ 5 w 106"/>
              <a:gd name="T1" fmla="*/ 85 h 89"/>
              <a:gd name="T2" fmla="*/ 9 w 106"/>
              <a:gd name="T3" fmla="*/ 89 h 89"/>
              <a:gd name="T4" fmla="*/ 28 w 106"/>
              <a:gd name="T5" fmla="*/ 89 h 89"/>
              <a:gd name="T6" fmla="*/ 28 w 106"/>
              <a:gd name="T7" fmla="*/ 49 h 89"/>
              <a:gd name="T8" fmla="*/ 5 w 106"/>
              <a:gd name="T9" fmla="*/ 72 h 89"/>
              <a:gd name="T10" fmla="*/ 5 w 106"/>
              <a:gd name="T11" fmla="*/ 85 h 89"/>
              <a:gd name="T12" fmla="*/ 38 w 106"/>
              <a:gd name="T13" fmla="*/ 58 h 89"/>
              <a:gd name="T14" fmla="*/ 38 w 106"/>
              <a:gd name="T15" fmla="*/ 89 h 89"/>
              <a:gd name="T16" fmla="*/ 61 w 106"/>
              <a:gd name="T17" fmla="*/ 89 h 89"/>
              <a:gd name="T18" fmla="*/ 61 w 106"/>
              <a:gd name="T19" fmla="*/ 61 h 89"/>
              <a:gd name="T20" fmla="*/ 51 w 106"/>
              <a:gd name="T21" fmla="*/ 71 h 89"/>
              <a:gd name="T22" fmla="*/ 38 w 106"/>
              <a:gd name="T23" fmla="*/ 58 h 89"/>
              <a:gd name="T24" fmla="*/ 85 w 106"/>
              <a:gd name="T25" fmla="*/ 2 h 89"/>
              <a:gd name="T26" fmla="*/ 81 w 106"/>
              <a:gd name="T27" fmla="*/ 6 h 89"/>
              <a:gd name="T28" fmla="*/ 85 w 106"/>
              <a:gd name="T29" fmla="*/ 10 h 89"/>
              <a:gd name="T30" fmla="*/ 90 w 106"/>
              <a:gd name="T31" fmla="*/ 10 h 89"/>
              <a:gd name="T32" fmla="*/ 51 w 106"/>
              <a:gd name="T33" fmla="*/ 49 h 89"/>
              <a:gd name="T34" fmla="*/ 28 w 106"/>
              <a:gd name="T35" fmla="*/ 26 h 89"/>
              <a:gd name="T36" fmla="*/ 2 w 106"/>
              <a:gd name="T37" fmla="*/ 52 h 89"/>
              <a:gd name="T38" fmla="*/ 2 w 106"/>
              <a:gd name="T39" fmla="*/ 58 h 89"/>
              <a:gd name="T40" fmla="*/ 8 w 106"/>
              <a:gd name="T41" fmla="*/ 58 h 89"/>
              <a:gd name="T42" fmla="*/ 28 w 106"/>
              <a:gd name="T43" fmla="*/ 38 h 89"/>
              <a:gd name="T44" fmla="*/ 51 w 106"/>
              <a:gd name="T45" fmla="*/ 60 h 89"/>
              <a:gd name="T46" fmla="*/ 96 w 106"/>
              <a:gd name="T47" fmla="*/ 16 h 89"/>
              <a:gd name="T48" fmla="*/ 96 w 106"/>
              <a:gd name="T49" fmla="*/ 20 h 89"/>
              <a:gd name="T50" fmla="*/ 99 w 106"/>
              <a:gd name="T51" fmla="*/ 25 h 89"/>
              <a:gd name="T52" fmla="*/ 100 w 106"/>
              <a:gd name="T53" fmla="*/ 25 h 89"/>
              <a:gd name="T54" fmla="*/ 104 w 106"/>
              <a:gd name="T55" fmla="*/ 21 h 89"/>
              <a:gd name="T56" fmla="*/ 106 w 106"/>
              <a:gd name="T57" fmla="*/ 0 h 89"/>
              <a:gd name="T58" fmla="*/ 85 w 106"/>
              <a:gd name="T59" fmla="*/ 2 h 89"/>
              <a:gd name="T60" fmla="*/ 71 w 106"/>
              <a:gd name="T61" fmla="*/ 52 h 89"/>
              <a:gd name="T62" fmla="*/ 71 w 106"/>
              <a:gd name="T63" fmla="*/ 89 h 89"/>
              <a:gd name="T64" fmla="*/ 90 w 106"/>
              <a:gd name="T65" fmla="*/ 89 h 89"/>
              <a:gd name="T66" fmla="*/ 94 w 106"/>
              <a:gd name="T67" fmla="*/ 85 h 89"/>
              <a:gd name="T68" fmla="*/ 94 w 106"/>
              <a:gd name="T69" fmla="*/ 28 h 89"/>
              <a:gd name="T70" fmla="*/ 74 w 106"/>
              <a:gd name="T71" fmla="*/ 49 h 89"/>
              <a:gd name="T72" fmla="*/ 71 w 106"/>
              <a:gd name="T73" fmla="*/ 52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6" h="89">
                <a:moveTo>
                  <a:pt x="5" y="85"/>
                </a:moveTo>
                <a:cubicBezTo>
                  <a:pt x="5" y="88"/>
                  <a:pt x="6" y="89"/>
                  <a:pt x="9" y="89"/>
                </a:cubicBezTo>
                <a:cubicBezTo>
                  <a:pt x="28" y="89"/>
                  <a:pt x="28" y="89"/>
                  <a:pt x="28" y="89"/>
                </a:cubicBezTo>
                <a:cubicBezTo>
                  <a:pt x="28" y="49"/>
                  <a:pt x="28" y="49"/>
                  <a:pt x="28" y="49"/>
                </a:cubicBezTo>
                <a:cubicBezTo>
                  <a:pt x="5" y="72"/>
                  <a:pt x="5" y="72"/>
                  <a:pt x="5" y="72"/>
                </a:cubicBezTo>
                <a:lnTo>
                  <a:pt x="5" y="85"/>
                </a:lnTo>
                <a:close/>
                <a:moveTo>
                  <a:pt x="38" y="58"/>
                </a:moveTo>
                <a:cubicBezTo>
                  <a:pt x="38" y="89"/>
                  <a:pt x="38" y="89"/>
                  <a:pt x="38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61"/>
                  <a:pt x="61" y="61"/>
                  <a:pt x="61" y="61"/>
                </a:cubicBezTo>
                <a:cubicBezTo>
                  <a:pt x="51" y="71"/>
                  <a:pt x="51" y="71"/>
                  <a:pt x="51" y="71"/>
                </a:cubicBezTo>
                <a:lnTo>
                  <a:pt x="38" y="58"/>
                </a:lnTo>
                <a:close/>
                <a:moveTo>
                  <a:pt x="85" y="2"/>
                </a:moveTo>
                <a:cubicBezTo>
                  <a:pt x="82" y="2"/>
                  <a:pt x="81" y="4"/>
                  <a:pt x="81" y="6"/>
                </a:cubicBezTo>
                <a:cubicBezTo>
                  <a:pt x="81" y="8"/>
                  <a:pt x="83" y="10"/>
                  <a:pt x="85" y="10"/>
                </a:cubicBezTo>
                <a:cubicBezTo>
                  <a:pt x="90" y="10"/>
                  <a:pt x="90" y="10"/>
                  <a:pt x="90" y="10"/>
                </a:cubicBezTo>
                <a:cubicBezTo>
                  <a:pt x="51" y="49"/>
                  <a:pt x="51" y="49"/>
                  <a:pt x="51" y="49"/>
                </a:cubicBezTo>
                <a:cubicBezTo>
                  <a:pt x="28" y="26"/>
                  <a:pt x="28" y="26"/>
                  <a:pt x="28" y="26"/>
                </a:cubicBezTo>
                <a:cubicBezTo>
                  <a:pt x="2" y="52"/>
                  <a:pt x="2" y="52"/>
                  <a:pt x="2" y="52"/>
                </a:cubicBezTo>
                <a:cubicBezTo>
                  <a:pt x="0" y="54"/>
                  <a:pt x="0" y="57"/>
                  <a:pt x="2" y="58"/>
                </a:cubicBezTo>
                <a:cubicBezTo>
                  <a:pt x="3" y="60"/>
                  <a:pt x="6" y="60"/>
                  <a:pt x="8" y="58"/>
                </a:cubicBezTo>
                <a:cubicBezTo>
                  <a:pt x="28" y="38"/>
                  <a:pt x="28" y="38"/>
                  <a:pt x="28" y="38"/>
                </a:cubicBezTo>
                <a:cubicBezTo>
                  <a:pt x="51" y="60"/>
                  <a:pt x="51" y="60"/>
                  <a:pt x="51" y="60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20"/>
                  <a:pt x="96" y="20"/>
                  <a:pt x="96" y="20"/>
                </a:cubicBezTo>
                <a:cubicBezTo>
                  <a:pt x="95" y="22"/>
                  <a:pt x="97" y="24"/>
                  <a:pt x="99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102" y="25"/>
                  <a:pt x="104" y="23"/>
                  <a:pt x="104" y="21"/>
                </a:cubicBezTo>
                <a:cubicBezTo>
                  <a:pt x="106" y="0"/>
                  <a:pt x="106" y="0"/>
                  <a:pt x="106" y="0"/>
                </a:cubicBezTo>
                <a:lnTo>
                  <a:pt x="85" y="2"/>
                </a:lnTo>
                <a:close/>
                <a:moveTo>
                  <a:pt x="71" y="52"/>
                </a:moveTo>
                <a:cubicBezTo>
                  <a:pt x="71" y="89"/>
                  <a:pt x="71" y="89"/>
                  <a:pt x="71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2" y="89"/>
                  <a:pt x="94" y="88"/>
                  <a:pt x="94" y="85"/>
                </a:cubicBezTo>
                <a:cubicBezTo>
                  <a:pt x="94" y="28"/>
                  <a:pt x="94" y="28"/>
                  <a:pt x="94" y="28"/>
                </a:cubicBezTo>
                <a:cubicBezTo>
                  <a:pt x="74" y="49"/>
                  <a:pt x="74" y="49"/>
                  <a:pt x="74" y="49"/>
                </a:cubicBezTo>
                <a:lnTo>
                  <a:pt x="71" y="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6" name="Freeform 734"/>
          <p:cNvSpPr/>
          <p:nvPr/>
        </p:nvSpPr>
        <p:spPr bwMode="auto">
          <a:xfrm>
            <a:off x="6569045" y="1711899"/>
            <a:ext cx="547622" cy="547622"/>
          </a:xfrm>
          <a:custGeom>
            <a:avLst/>
            <a:gdLst>
              <a:gd name="T0" fmla="*/ 166 w 193"/>
              <a:gd name="T1" fmla="*/ 146 h 193"/>
              <a:gd name="T2" fmla="*/ 47 w 193"/>
              <a:gd name="T3" fmla="*/ 165 h 193"/>
              <a:gd name="T4" fmla="*/ 28 w 193"/>
              <a:gd name="T5" fmla="*/ 46 h 193"/>
              <a:gd name="T6" fmla="*/ 147 w 193"/>
              <a:gd name="T7" fmla="*/ 27 h 193"/>
              <a:gd name="T8" fmla="*/ 166 w 193"/>
              <a:gd name="T9" fmla="*/ 146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" h="193">
                <a:moveTo>
                  <a:pt x="166" y="146"/>
                </a:moveTo>
                <a:cubicBezTo>
                  <a:pt x="138" y="184"/>
                  <a:pt x="85" y="193"/>
                  <a:pt x="47" y="165"/>
                </a:cubicBezTo>
                <a:cubicBezTo>
                  <a:pt x="9" y="137"/>
                  <a:pt x="0" y="84"/>
                  <a:pt x="28" y="46"/>
                </a:cubicBezTo>
                <a:cubicBezTo>
                  <a:pt x="56" y="8"/>
                  <a:pt x="109" y="0"/>
                  <a:pt x="147" y="27"/>
                </a:cubicBezTo>
                <a:cubicBezTo>
                  <a:pt x="185" y="55"/>
                  <a:pt x="193" y="108"/>
                  <a:pt x="166" y="146"/>
                </a:cubicBez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7" name="Freeform 735"/>
          <p:cNvSpPr>
            <a:spLocks noEditPoints="1"/>
          </p:cNvSpPr>
          <p:nvPr/>
        </p:nvSpPr>
        <p:spPr bwMode="auto">
          <a:xfrm>
            <a:off x="6699566" y="1822558"/>
            <a:ext cx="295092" cy="331978"/>
          </a:xfrm>
          <a:custGeom>
            <a:avLst/>
            <a:gdLst>
              <a:gd name="T0" fmla="*/ 56 w 104"/>
              <a:gd name="T1" fmla="*/ 65 h 117"/>
              <a:gd name="T2" fmla="*/ 56 w 104"/>
              <a:gd name="T3" fmla="*/ 64 h 117"/>
              <a:gd name="T4" fmla="*/ 56 w 104"/>
              <a:gd name="T5" fmla="*/ 41 h 117"/>
              <a:gd name="T6" fmla="*/ 52 w 104"/>
              <a:gd name="T7" fmla="*/ 36 h 117"/>
              <a:gd name="T8" fmla="*/ 47 w 104"/>
              <a:gd name="T9" fmla="*/ 41 h 117"/>
              <a:gd name="T10" fmla="*/ 47 w 104"/>
              <a:gd name="T11" fmla="*/ 64 h 117"/>
              <a:gd name="T12" fmla="*/ 52 w 104"/>
              <a:gd name="T13" fmla="*/ 69 h 117"/>
              <a:gd name="T14" fmla="*/ 52 w 104"/>
              <a:gd name="T15" fmla="*/ 69 h 117"/>
              <a:gd name="T16" fmla="*/ 73 w 104"/>
              <a:gd name="T17" fmla="*/ 90 h 117"/>
              <a:gd name="T18" fmla="*/ 75 w 104"/>
              <a:gd name="T19" fmla="*/ 91 h 117"/>
              <a:gd name="T20" fmla="*/ 77 w 104"/>
              <a:gd name="T21" fmla="*/ 90 h 117"/>
              <a:gd name="T22" fmla="*/ 77 w 104"/>
              <a:gd name="T23" fmla="*/ 86 h 117"/>
              <a:gd name="T24" fmla="*/ 56 w 104"/>
              <a:gd name="T25" fmla="*/ 65 h 117"/>
              <a:gd name="T26" fmla="*/ 84 w 104"/>
              <a:gd name="T27" fmla="*/ 24 h 117"/>
              <a:gd name="T28" fmla="*/ 87 w 104"/>
              <a:gd name="T29" fmla="*/ 19 h 117"/>
              <a:gd name="T30" fmla="*/ 88 w 104"/>
              <a:gd name="T31" fmla="*/ 19 h 117"/>
              <a:gd name="T32" fmla="*/ 91 w 104"/>
              <a:gd name="T33" fmla="*/ 20 h 117"/>
              <a:gd name="T34" fmla="*/ 93 w 104"/>
              <a:gd name="T35" fmla="*/ 18 h 117"/>
              <a:gd name="T36" fmla="*/ 95 w 104"/>
              <a:gd name="T37" fmla="*/ 14 h 117"/>
              <a:gd name="T38" fmla="*/ 94 w 104"/>
              <a:gd name="T39" fmla="*/ 10 h 117"/>
              <a:gd name="T40" fmla="*/ 79 w 104"/>
              <a:gd name="T41" fmla="*/ 1 h 117"/>
              <a:gd name="T42" fmla="*/ 75 w 104"/>
              <a:gd name="T43" fmla="*/ 3 h 117"/>
              <a:gd name="T44" fmla="*/ 72 w 104"/>
              <a:gd name="T45" fmla="*/ 6 h 117"/>
              <a:gd name="T46" fmla="*/ 72 w 104"/>
              <a:gd name="T47" fmla="*/ 9 h 117"/>
              <a:gd name="T48" fmla="*/ 74 w 104"/>
              <a:gd name="T49" fmla="*/ 11 h 117"/>
              <a:gd name="T50" fmla="*/ 75 w 104"/>
              <a:gd name="T51" fmla="*/ 11 h 117"/>
              <a:gd name="T52" fmla="*/ 72 w 104"/>
              <a:gd name="T53" fmla="*/ 16 h 117"/>
              <a:gd name="T54" fmla="*/ 52 w 104"/>
              <a:gd name="T55" fmla="*/ 12 h 117"/>
              <a:gd name="T56" fmla="*/ 32 w 104"/>
              <a:gd name="T57" fmla="*/ 16 h 117"/>
              <a:gd name="T58" fmla="*/ 29 w 104"/>
              <a:gd name="T59" fmla="*/ 11 h 117"/>
              <a:gd name="T60" fmla="*/ 30 w 104"/>
              <a:gd name="T61" fmla="*/ 11 h 117"/>
              <a:gd name="T62" fmla="*/ 31 w 104"/>
              <a:gd name="T63" fmla="*/ 9 h 117"/>
              <a:gd name="T64" fmla="*/ 31 w 104"/>
              <a:gd name="T65" fmla="*/ 6 h 117"/>
              <a:gd name="T66" fmla="*/ 29 w 104"/>
              <a:gd name="T67" fmla="*/ 3 h 117"/>
              <a:gd name="T68" fmla="*/ 24 w 104"/>
              <a:gd name="T69" fmla="*/ 1 h 117"/>
              <a:gd name="T70" fmla="*/ 10 w 104"/>
              <a:gd name="T71" fmla="*/ 10 h 117"/>
              <a:gd name="T72" fmla="*/ 9 w 104"/>
              <a:gd name="T73" fmla="*/ 14 h 117"/>
              <a:gd name="T74" fmla="*/ 11 w 104"/>
              <a:gd name="T75" fmla="*/ 18 h 117"/>
              <a:gd name="T76" fmla="*/ 13 w 104"/>
              <a:gd name="T77" fmla="*/ 20 h 117"/>
              <a:gd name="T78" fmla="*/ 15 w 104"/>
              <a:gd name="T79" fmla="*/ 19 h 117"/>
              <a:gd name="T80" fmla="*/ 16 w 104"/>
              <a:gd name="T81" fmla="*/ 19 h 117"/>
              <a:gd name="T82" fmla="*/ 19 w 104"/>
              <a:gd name="T83" fmla="*/ 24 h 117"/>
              <a:gd name="T84" fmla="*/ 0 w 104"/>
              <a:gd name="T85" fmla="*/ 64 h 117"/>
              <a:gd name="T86" fmla="*/ 52 w 104"/>
              <a:gd name="T87" fmla="*/ 117 h 117"/>
              <a:gd name="T88" fmla="*/ 104 w 104"/>
              <a:gd name="T89" fmla="*/ 64 h 117"/>
              <a:gd name="T90" fmla="*/ 84 w 104"/>
              <a:gd name="T91" fmla="*/ 24 h 117"/>
              <a:gd name="T92" fmla="*/ 52 w 104"/>
              <a:gd name="T93" fmla="*/ 107 h 117"/>
              <a:gd name="T94" fmla="*/ 10 w 104"/>
              <a:gd name="T95" fmla="*/ 64 h 117"/>
              <a:gd name="T96" fmla="*/ 52 w 104"/>
              <a:gd name="T97" fmla="*/ 22 h 117"/>
              <a:gd name="T98" fmla="*/ 94 w 104"/>
              <a:gd name="T99" fmla="*/ 64 h 117"/>
              <a:gd name="T100" fmla="*/ 52 w 104"/>
              <a:gd name="T101" fmla="*/ 10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04" h="117">
                <a:moveTo>
                  <a:pt x="56" y="65"/>
                </a:moveTo>
                <a:cubicBezTo>
                  <a:pt x="56" y="65"/>
                  <a:pt x="56" y="65"/>
                  <a:pt x="56" y="64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39"/>
                  <a:pt x="54" y="36"/>
                  <a:pt x="52" y="36"/>
                </a:cubicBezTo>
                <a:cubicBezTo>
                  <a:pt x="49" y="36"/>
                  <a:pt x="47" y="39"/>
                  <a:pt x="47" y="41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67"/>
                  <a:pt x="49" y="69"/>
                  <a:pt x="52" y="69"/>
                </a:cubicBezTo>
                <a:cubicBezTo>
                  <a:pt x="52" y="69"/>
                  <a:pt x="52" y="69"/>
                  <a:pt x="52" y="69"/>
                </a:cubicBezTo>
                <a:cubicBezTo>
                  <a:pt x="73" y="90"/>
                  <a:pt x="73" y="90"/>
                  <a:pt x="73" y="90"/>
                </a:cubicBezTo>
                <a:cubicBezTo>
                  <a:pt x="74" y="90"/>
                  <a:pt x="74" y="91"/>
                  <a:pt x="75" y="91"/>
                </a:cubicBezTo>
                <a:cubicBezTo>
                  <a:pt x="76" y="91"/>
                  <a:pt x="76" y="90"/>
                  <a:pt x="77" y="90"/>
                </a:cubicBezTo>
                <a:cubicBezTo>
                  <a:pt x="78" y="89"/>
                  <a:pt x="78" y="87"/>
                  <a:pt x="77" y="86"/>
                </a:cubicBezTo>
                <a:lnTo>
                  <a:pt x="56" y="65"/>
                </a:lnTo>
                <a:close/>
                <a:moveTo>
                  <a:pt x="84" y="24"/>
                </a:moveTo>
                <a:cubicBezTo>
                  <a:pt x="87" y="19"/>
                  <a:pt x="87" y="19"/>
                  <a:pt x="87" y="19"/>
                </a:cubicBezTo>
                <a:cubicBezTo>
                  <a:pt x="88" y="19"/>
                  <a:pt x="88" y="19"/>
                  <a:pt x="88" y="19"/>
                </a:cubicBezTo>
                <a:cubicBezTo>
                  <a:pt x="89" y="20"/>
                  <a:pt x="90" y="20"/>
                  <a:pt x="91" y="20"/>
                </a:cubicBezTo>
                <a:cubicBezTo>
                  <a:pt x="91" y="19"/>
                  <a:pt x="92" y="19"/>
                  <a:pt x="93" y="18"/>
                </a:cubicBezTo>
                <a:cubicBezTo>
                  <a:pt x="95" y="14"/>
                  <a:pt x="95" y="14"/>
                  <a:pt x="95" y="14"/>
                </a:cubicBezTo>
                <a:cubicBezTo>
                  <a:pt x="96" y="13"/>
                  <a:pt x="95" y="11"/>
                  <a:pt x="94" y="10"/>
                </a:cubicBezTo>
                <a:cubicBezTo>
                  <a:pt x="79" y="1"/>
                  <a:pt x="79" y="1"/>
                  <a:pt x="79" y="1"/>
                </a:cubicBezTo>
                <a:cubicBezTo>
                  <a:pt x="77" y="0"/>
                  <a:pt x="75" y="1"/>
                  <a:pt x="75" y="3"/>
                </a:cubicBezTo>
                <a:cubicBezTo>
                  <a:pt x="72" y="6"/>
                  <a:pt x="72" y="6"/>
                  <a:pt x="72" y="6"/>
                </a:cubicBezTo>
                <a:cubicBezTo>
                  <a:pt x="72" y="7"/>
                  <a:pt x="72" y="8"/>
                  <a:pt x="72" y="9"/>
                </a:cubicBezTo>
                <a:cubicBezTo>
                  <a:pt x="72" y="9"/>
                  <a:pt x="73" y="10"/>
                  <a:pt x="74" y="11"/>
                </a:cubicBezTo>
                <a:cubicBezTo>
                  <a:pt x="75" y="11"/>
                  <a:pt x="75" y="11"/>
                  <a:pt x="75" y="11"/>
                </a:cubicBezTo>
                <a:cubicBezTo>
                  <a:pt x="72" y="16"/>
                  <a:pt x="72" y="16"/>
                  <a:pt x="72" y="16"/>
                </a:cubicBezTo>
                <a:cubicBezTo>
                  <a:pt x="65" y="14"/>
                  <a:pt x="59" y="12"/>
                  <a:pt x="52" y="12"/>
                </a:cubicBezTo>
                <a:cubicBezTo>
                  <a:pt x="45" y="12"/>
                  <a:pt x="38" y="14"/>
                  <a:pt x="32" y="16"/>
                </a:cubicBezTo>
                <a:cubicBezTo>
                  <a:pt x="29" y="11"/>
                  <a:pt x="29" y="11"/>
                  <a:pt x="29" y="11"/>
                </a:cubicBezTo>
                <a:cubicBezTo>
                  <a:pt x="30" y="11"/>
                  <a:pt x="30" y="11"/>
                  <a:pt x="30" y="11"/>
                </a:cubicBezTo>
                <a:cubicBezTo>
                  <a:pt x="31" y="10"/>
                  <a:pt x="31" y="9"/>
                  <a:pt x="31" y="9"/>
                </a:cubicBezTo>
                <a:cubicBezTo>
                  <a:pt x="32" y="8"/>
                  <a:pt x="31" y="7"/>
                  <a:pt x="31" y="6"/>
                </a:cubicBezTo>
                <a:cubicBezTo>
                  <a:pt x="29" y="3"/>
                  <a:pt x="29" y="3"/>
                  <a:pt x="29" y="3"/>
                </a:cubicBezTo>
                <a:cubicBezTo>
                  <a:pt x="28" y="1"/>
                  <a:pt x="26" y="0"/>
                  <a:pt x="24" y="1"/>
                </a:cubicBezTo>
                <a:cubicBezTo>
                  <a:pt x="10" y="10"/>
                  <a:pt x="10" y="10"/>
                  <a:pt x="10" y="10"/>
                </a:cubicBezTo>
                <a:cubicBezTo>
                  <a:pt x="8" y="11"/>
                  <a:pt x="8" y="13"/>
                  <a:pt x="9" y="14"/>
                </a:cubicBezTo>
                <a:cubicBezTo>
                  <a:pt x="11" y="18"/>
                  <a:pt x="11" y="18"/>
                  <a:pt x="11" y="18"/>
                </a:cubicBezTo>
                <a:cubicBezTo>
                  <a:pt x="11" y="19"/>
                  <a:pt x="12" y="19"/>
                  <a:pt x="13" y="20"/>
                </a:cubicBezTo>
                <a:cubicBezTo>
                  <a:pt x="14" y="20"/>
                  <a:pt x="15" y="20"/>
                  <a:pt x="15" y="19"/>
                </a:cubicBezTo>
                <a:cubicBezTo>
                  <a:pt x="16" y="19"/>
                  <a:pt x="16" y="19"/>
                  <a:pt x="16" y="19"/>
                </a:cubicBezTo>
                <a:cubicBezTo>
                  <a:pt x="19" y="24"/>
                  <a:pt x="19" y="24"/>
                  <a:pt x="19" y="24"/>
                </a:cubicBezTo>
                <a:cubicBezTo>
                  <a:pt x="7" y="33"/>
                  <a:pt x="0" y="48"/>
                  <a:pt x="0" y="64"/>
                </a:cubicBezTo>
                <a:cubicBezTo>
                  <a:pt x="0" y="93"/>
                  <a:pt x="23" y="117"/>
                  <a:pt x="52" y="117"/>
                </a:cubicBezTo>
                <a:cubicBezTo>
                  <a:pt x="80" y="117"/>
                  <a:pt x="104" y="93"/>
                  <a:pt x="104" y="64"/>
                </a:cubicBezTo>
                <a:cubicBezTo>
                  <a:pt x="104" y="48"/>
                  <a:pt x="96" y="33"/>
                  <a:pt x="84" y="24"/>
                </a:cubicBezTo>
                <a:close/>
                <a:moveTo>
                  <a:pt x="52" y="107"/>
                </a:moveTo>
                <a:cubicBezTo>
                  <a:pt x="28" y="107"/>
                  <a:pt x="10" y="88"/>
                  <a:pt x="10" y="64"/>
                </a:cubicBezTo>
                <a:cubicBezTo>
                  <a:pt x="10" y="41"/>
                  <a:pt x="28" y="22"/>
                  <a:pt x="52" y="22"/>
                </a:cubicBezTo>
                <a:cubicBezTo>
                  <a:pt x="75" y="22"/>
                  <a:pt x="94" y="41"/>
                  <a:pt x="94" y="64"/>
                </a:cubicBezTo>
                <a:cubicBezTo>
                  <a:pt x="94" y="88"/>
                  <a:pt x="75" y="107"/>
                  <a:pt x="52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8" name="Freeform 736"/>
          <p:cNvSpPr/>
          <p:nvPr/>
        </p:nvSpPr>
        <p:spPr bwMode="auto">
          <a:xfrm>
            <a:off x="7306774" y="2985900"/>
            <a:ext cx="541947" cy="541947"/>
          </a:xfrm>
          <a:custGeom>
            <a:avLst/>
            <a:gdLst>
              <a:gd name="T0" fmla="*/ 122 w 191"/>
              <a:gd name="T1" fmla="*/ 176 h 191"/>
              <a:gd name="T2" fmla="*/ 15 w 191"/>
              <a:gd name="T3" fmla="*/ 122 h 191"/>
              <a:gd name="T4" fmla="*/ 69 w 191"/>
              <a:gd name="T5" fmla="*/ 15 h 191"/>
              <a:gd name="T6" fmla="*/ 176 w 191"/>
              <a:gd name="T7" fmla="*/ 69 h 191"/>
              <a:gd name="T8" fmla="*/ 122 w 191"/>
              <a:gd name="T9" fmla="*/ 176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" h="191">
                <a:moveTo>
                  <a:pt x="122" y="176"/>
                </a:moveTo>
                <a:cubicBezTo>
                  <a:pt x="77" y="191"/>
                  <a:pt x="29" y="166"/>
                  <a:pt x="15" y="122"/>
                </a:cubicBezTo>
                <a:cubicBezTo>
                  <a:pt x="0" y="77"/>
                  <a:pt x="25" y="29"/>
                  <a:pt x="69" y="15"/>
                </a:cubicBezTo>
                <a:cubicBezTo>
                  <a:pt x="114" y="0"/>
                  <a:pt x="162" y="25"/>
                  <a:pt x="176" y="69"/>
                </a:cubicBezTo>
                <a:cubicBezTo>
                  <a:pt x="191" y="114"/>
                  <a:pt x="167" y="162"/>
                  <a:pt x="122" y="176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9" name="Freeform 737"/>
          <p:cNvSpPr>
            <a:spLocks noEditPoints="1"/>
          </p:cNvSpPr>
          <p:nvPr/>
        </p:nvSpPr>
        <p:spPr bwMode="auto">
          <a:xfrm>
            <a:off x="7403246" y="3124934"/>
            <a:ext cx="346165" cy="241181"/>
          </a:xfrm>
          <a:custGeom>
            <a:avLst/>
            <a:gdLst>
              <a:gd name="T0" fmla="*/ 99 w 122"/>
              <a:gd name="T1" fmla="*/ 36 h 85"/>
              <a:gd name="T2" fmla="*/ 49 w 122"/>
              <a:gd name="T3" fmla="*/ 0 h 85"/>
              <a:gd name="T4" fmla="*/ 0 w 122"/>
              <a:gd name="T5" fmla="*/ 36 h 85"/>
              <a:gd name="T6" fmla="*/ 16 w 122"/>
              <a:gd name="T7" fmla="*/ 62 h 85"/>
              <a:gd name="T8" fmla="*/ 0 w 122"/>
              <a:gd name="T9" fmla="*/ 72 h 85"/>
              <a:gd name="T10" fmla="*/ 34 w 122"/>
              <a:gd name="T11" fmla="*/ 70 h 85"/>
              <a:gd name="T12" fmla="*/ 49 w 122"/>
              <a:gd name="T13" fmla="*/ 72 h 85"/>
              <a:gd name="T14" fmla="*/ 99 w 122"/>
              <a:gd name="T15" fmla="*/ 36 h 85"/>
              <a:gd name="T16" fmla="*/ 59 w 122"/>
              <a:gd name="T17" fmla="*/ 51 h 85"/>
              <a:gd name="T18" fmla="*/ 27 w 122"/>
              <a:gd name="T19" fmla="*/ 51 h 85"/>
              <a:gd name="T20" fmla="*/ 27 w 122"/>
              <a:gd name="T21" fmla="*/ 47 h 85"/>
              <a:gd name="T22" fmla="*/ 59 w 122"/>
              <a:gd name="T23" fmla="*/ 47 h 85"/>
              <a:gd name="T24" fmla="*/ 59 w 122"/>
              <a:gd name="T25" fmla="*/ 51 h 85"/>
              <a:gd name="T26" fmla="*/ 72 w 122"/>
              <a:gd name="T27" fmla="*/ 39 h 85"/>
              <a:gd name="T28" fmla="*/ 27 w 122"/>
              <a:gd name="T29" fmla="*/ 39 h 85"/>
              <a:gd name="T30" fmla="*/ 27 w 122"/>
              <a:gd name="T31" fmla="*/ 34 h 85"/>
              <a:gd name="T32" fmla="*/ 72 w 122"/>
              <a:gd name="T33" fmla="*/ 34 h 85"/>
              <a:gd name="T34" fmla="*/ 72 w 122"/>
              <a:gd name="T35" fmla="*/ 39 h 85"/>
              <a:gd name="T36" fmla="*/ 72 w 122"/>
              <a:gd name="T37" fmla="*/ 26 h 85"/>
              <a:gd name="T38" fmla="*/ 27 w 122"/>
              <a:gd name="T39" fmla="*/ 26 h 85"/>
              <a:gd name="T40" fmla="*/ 27 w 122"/>
              <a:gd name="T41" fmla="*/ 22 h 85"/>
              <a:gd name="T42" fmla="*/ 72 w 122"/>
              <a:gd name="T43" fmla="*/ 22 h 85"/>
              <a:gd name="T44" fmla="*/ 72 w 122"/>
              <a:gd name="T45" fmla="*/ 26 h 85"/>
              <a:gd name="T46" fmla="*/ 109 w 122"/>
              <a:gd name="T47" fmla="*/ 73 h 85"/>
              <a:gd name="T48" fmla="*/ 122 w 122"/>
              <a:gd name="T49" fmla="*/ 52 h 85"/>
              <a:gd name="T50" fmla="*/ 102 w 122"/>
              <a:gd name="T51" fmla="*/ 27 h 85"/>
              <a:gd name="T52" fmla="*/ 103 w 122"/>
              <a:gd name="T53" fmla="*/ 36 h 85"/>
              <a:gd name="T54" fmla="*/ 60 w 122"/>
              <a:gd name="T55" fmla="*/ 76 h 85"/>
              <a:gd name="T56" fmla="*/ 82 w 122"/>
              <a:gd name="T57" fmla="*/ 80 h 85"/>
              <a:gd name="T58" fmla="*/ 95 w 122"/>
              <a:gd name="T59" fmla="*/ 79 h 85"/>
              <a:gd name="T60" fmla="*/ 122 w 122"/>
              <a:gd name="T61" fmla="*/ 80 h 85"/>
              <a:gd name="T62" fmla="*/ 109 w 122"/>
              <a:gd name="T63" fmla="*/ 7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2" h="85">
                <a:moveTo>
                  <a:pt x="99" y="36"/>
                </a:moveTo>
                <a:cubicBezTo>
                  <a:pt x="99" y="16"/>
                  <a:pt x="77" y="0"/>
                  <a:pt x="49" y="0"/>
                </a:cubicBezTo>
                <a:cubicBezTo>
                  <a:pt x="22" y="0"/>
                  <a:pt x="0" y="16"/>
                  <a:pt x="0" y="36"/>
                </a:cubicBezTo>
                <a:cubicBezTo>
                  <a:pt x="0" y="46"/>
                  <a:pt x="6" y="56"/>
                  <a:pt x="16" y="62"/>
                </a:cubicBezTo>
                <a:cubicBezTo>
                  <a:pt x="13" y="66"/>
                  <a:pt x="8" y="71"/>
                  <a:pt x="0" y="72"/>
                </a:cubicBezTo>
                <a:cubicBezTo>
                  <a:pt x="0" y="72"/>
                  <a:pt x="19" y="78"/>
                  <a:pt x="34" y="70"/>
                </a:cubicBezTo>
                <a:cubicBezTo>
                  <a:pt x="39" y="71"/>
                  <a:pt x="44" y="72"/>
                  <a:pt x="49" y="72"/>
                </a:cubicBezTo>
                <a:cubicBezTo>
                  <a:pt x="77" y="72"/>
                  <a:pt x="99" y="56"/>
                  <a:pt x="99" y="36"/>
                </a:cubicBezTo>
                <a:close/>
                <a:moveTo>
                  <a:pt x="59" y="51"/>
                </a:moveTo>
                <a:cubicBezTo>
                  <a:pt x="27" y="51"/>
                  <a:pt x="27" y="51"/>
                  <a:pt x="27" y="51"/>
                </a:cubicBezTo>
                <a:cubicBezTo>
                  <a:pt x="27" y="47"/>
                  <a:pt x="27" y="47"/>
                  <a:pt x="27" y="47"/>
                </a:cubicBezTo>
                <a:cubicBezTo>
                  <a:pt x="59" y="47"/>
                  <a:pt x="59" y="47"/>
                  <a:pt x="59" y="47"/>
                </a:cubicBezTo>
                <a:lnTo>
                  <a:pt x="59" y="51"/>
                </a:lnTo>
                <a:close/>
                <a:moveTo>
                  <a:pt x="72" y="39"/>
                </a:moveTo>
                <a:cubicBezTo>
                  <a:pt x="27" y="39"/>
                  <a:pt x="27" y="39"/>
                  <a:pt x="27" y="39"/>
                </a:cubicBezTo>
                <a:cubicBezTo>
                  <a:pt x="27" y="34"/>
                  <a:pt x="27" y="34"/>
                  <a:pt x="27" y="34"/>
                </a:cubicBezTo>
                <a:cubicBezTo>
                  <a:pt x="72" y="34"/>
                  <a:pt x="72" y="34"/>
                  <a:pt x="72" y="34"/>
                </a:cubicBezTo>
                <a:lnTo>
                  <a:pt x="72" y="39"/>
                </a:lnTo>
                <a:close/>
                <a:moveTo>
                  <a:pt x="72" y="26"/>
                </a:moveTo>
                <a:cubicBezTo>
                  <a:pt x="27" y="26"/>
                  <a:pt x="27" y="26"/>
                  <a:pt x="27" y="26"/>
                </a:cubicBezTo>
                <a:cubicBezTo>
                  <a:pt x="27" y="22"/>
                  <a:pt x="27" y="22"/>
                  <a:pt x="27" y="22"/>
                </a:cubicBezTo>
                <a:cubicBezTo>
                  <a:pt x="72" y="22"/>
                  <a:pt x="72" y="22"/>
                  <a:pt x="72" y="22"/>
                </a:cubicBezTo>
                <a:lnTo>
                  <a:pt x="72" y="26"/>
                </a:lnTo>
                <a:close/>
                <a:moveTo>
                  <a:pt x="109" y="73"/>
                </a:moveTo>
                <a:cubicBezTo>
                  <a:pt x="117" y="68"/>
                  <a:pt x="122" y="60"/>
                  <a:pt x="122" y="52"/>
                </a:cubicBezTo>
                <a:cubicBezTo>
                  <a:pt x="122" y="41"/>
                  <a:pt x="114" y="32"/>
                  <a:pt x="102" y="27"/>
                </a:cubicBezTo>
                <a:cubicBezTo>
                  <a:pt x="103" y="30"/>
                  <a:pt x="103" y="33"/>
                  <a:pt x="103" y="36"/>
                </a:cubicBezTo>
                <a:cubicBezTo>
                  <a:pt x="103" y="56"/>
                  <a:pt x="85" y="72"/>
                  <a:pt x="60" y="76"/>
                </a:cubicBezTo>
                <a:cubicBezTo>
                  <a:pt x="67" y="79"/>
                  <a:pt x="74" y="80"/>
                  <a:pt x="82" y="80"/>
                </a:cubicBezTo>
                <a:cubicBezTo>
                  <a:pt x="87" y="80"/>
                  <a:pt x="91" y="80"/>
                  <a:pt x="95" y="79"/>
                </a:cubicBezTo>
                <a:cubicBezTo>
                  <a:pt x="106" y="85"/>
                  <a:pt x="122" y="80"/>
                  <a:pt x="122" y="80"/>
                </a:cubicBezTo>
                <a:cubicBezTo>
                  <a:pt x="115" y="80"/>
                  <a:pt x="111" y="76"/>
                  <a:pt x="109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0" name="Freeform 738"/>
          <p:cNvSpPr/>
          <p:nvPr/>
        </p:nvSpPr>
        <p:spPr bwMode="auto">
          <a:xfrm>
            <a:off x="6571882" y="4257065"/>
            <a:ext cx="541947" cy="541947"/>
          </a:xfrm>
          <a:custGeom>
            <a:avLst/>
            <a:gdLst>
              <a:gd name="T0" fmla="*/ 70 w 191"/>
              <a:gd name="T1" fmla="*/ 177 h 191"/>
              <a:gd name="T2" fmla="*/ 15 w 191"/>
              <a:gd name="T3" fmla="*/ 70 h 191"/>
              <a:gd name="T4" fmla="*/ 122 w 191"/>
              <a:gd name="T5" fmla="*/ 15 h 191"/>
              <a:gd name="T6" fmla="*/ 177 w 191"/>
              <a:gd name="T7" fmla="*/ 122 h 191"/>
              <a:gd name="T8" fmla="*/ 70 w 191"/>
              <a:gd name="T9" fmla="*/ 177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" h="191">
                <a:moveTo>
                  <a:pt x="70" y="177"/>
                </a:moveTo>
                <a:cubicBezTo>
                  <a:pt x="25" y="162"/>
                  <a:pt x="0" y="114"/>
                  <a:pt x="15" y="70"/>
                </a:cubicBezTo>
                <a:cubicBezTo>
                  <a:pt x="29" y="25"/>
                  <a:pt x="77" y="0"/>
                  <a:pt x="122" y="15"/>
                </a:cubicBezTo>
                <a:cubicBezTo>
                  <a:pt x="167" y="29"/>
                  <a:pt x="191" y="77"/>
                  <a:pt x="177" y="122"/>
                </a:cubicBezTo>
                <a:cubicBezTo>
                  <a:pt x="162" y="167"/>
                  <a:pt x="114" y="191"/>
                  <a:pt x="70" y="177"/>
                </a:cubicBezTo>
                <a:close/>
              </a:path>
            </a:pathLst>
          </a:cu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1" name="Freeform 739"/>
          <p:cNvSpPr>
            <a:spLocks noEditPoints="1"/>
          </p:cNvSpPr>
          <p:nvPr/>
        </p:nvSpPr>
        <p:spPr bwMode="auto">
          <a:xfrm>
            <a:off x="6744965" y="4381911"/>
            <a:ext cx="241181" cy="292254"/>
          </a:xfrm>
          <a:custGeom>
            <a:avLst/>
            <a:gdLst>
              <a:gd name="T0" fmla="*/ 49 w 85"/>
              <a:gd name="T1" fmla="*/ 12 h 103"/>
              <a:gd name="T2" fmla="*/ 13 w 85"/>
              <a:gd name="T3" fmla="*/ 13 h 103"/>
              <a:gd name="T4" fmla="*/ 13 w 85"/>
              <a:gd name="T5" fmla="*/ 59 h 103"/>
              <a:gd name="T6" fmla="*/ 49 w 85"/>
              <a:gd name="T7" fmla="*/ 59 h 103"/>
              <a:gd name="T8" fmla="*/ 85 w 85"/>
              <a:gd name="T9" fmla="*/ 56 h 103"/>
              <a:gd name="T10" fmla="*/ 85 w 85"/>
              <a:gd name="T11" fmla="*/ 9 h 103"/>
              <a:gd name="T12" fmla="*/ 49 w 85"/>
              <a:gd name="T13" fmla="*/ 12 h 103"/>
              <a:gd name="T14" fmla="*/ 5 w 85"/>
              <a:gd name="T15" fmla="*/ 7 h 103"/>
              <a:gd name="T16" fmla="*/ 0 w 85"/>
              <a:gd name="T17" fmla="*/ 11 h 103"/>
              <a:gd name="T18" fmla="*/ 0 w 85"/>
              <a:gd name="T19" fmla="*/ 99 h 103"/>
              <a:gd name="T20" fmla="*/ 5 w 85"/>
              <a:gd name="T21" fmla="*/ 103 h 103"/>
              <a:gd name="T22" fmla="*/ 9 w 85"/>
              <a:gd name="T23" fmla="*/ 99 h 103"/>
              <a:gd name="T24" fmla="*/ 9 w 85"/>
              <a:gd name="T25" fmla="*/ 11 h 103"/>
              <a:gd name="T26" fmla="*/ 5 w 85"/>
              <a:gd name="T27" fmla="*/ 7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5" h="103">
                <a:moveTo>
                  <a:pt x="49" y="12"/>
                </a:moveTo>
                <a:cubicBezTo>
                  <a:pt x="25" y="0"/>
                  <a:pt x="13" y="13"/>
                  <a:pt x="13" y="13"/>
                </a:cubicBezTo>
                <a:cubicBezTo>
                  <a:pt x="13" y="59"/>
                  <a:pt x="13" y="59"/>
                  <a:pt x="13" y="59"/>
                </a:cubicBezTo>
                <a:cubicBezTo>
                  <a:pt x="13" y="59"/>
                  <a:pt x="25" y="46"/>
                  <a:pt x="49" y="59"/>
                </a:cubicBezTo>
                <a:cubicBezTo>
                  <a:pt x="73" y="71"/>
                  <a:pt x="85" y="56"/>
                  <a:pt x="85" y="56"/>
                </a:cubicBez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73" y="25"/>
                  <a:pt x="49" y="12"/>
                </a:cubicBezTo>
                <a:close/>
                <a:moveTo>
                  <a:pt x="5" y="7"/>
                </a:moveTo>
                <a:cubicBezTo>
                  <a:pt x="2" y="7"/>
                  <a:pt x="0" y="9"/>
                  <a:pt x="0" y="11"/>
                </a:cubicBezTo>
                <a:cubicBezTo>
                  <a:pt x="0" y="99"/>
                  <a:pt x="0" y="99"/>
                  <a:pt x="0" y="99"/>
                </a:cubicBezTo>
                <a:cubicBezTo>
                  <a:pt x="0" y="101"/>
                  <a:pt x="2" y="103"/>
                  <a:pt x="5" y="103"/>
                </a:cubicBezTo>
                <a:cubicBezTo>
                  <a:pt x="7" y="103"/>
                  <a:pt x="9" y="101"/>
                  <a:pt x="9" y="9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9"/>
                  <a:pt x="7" y="7"/>
                  <a:pt x="5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2" name="Oval 740"/>
          <p:cNvSpPr>
            <a:spLocks noChangeArrowheads="1"/>
          </p:cNvSpPr>
          <p:nvPr/>
        </p:nvSpPr>
        <p:spPr bwMode="auto">
          <a:xfrm>
            <a:off x="5133310" y="4288276"/>
            <a:ext cx="482362" cy="482361"/>
          </a:xfrm>
          <a:prstGeom prst="ellipse">
            <a:avLst/>
          </a:prstGeom>
          <a:solidFill>
            <a:srgbClr val="5577D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3" name="Freeform 741"/>
          <p:cNvSpPr>
            <a:spLocks noEditPoints="1"/>
          </p:cNvSpPr>
          <p:nvPr/>
        </p:nvSpPr>
        <p:spPr bwMode="auto">
          <a:xfrm>
            <a:off x="5260994" y="4384749"/>
            <a:ext cx="232668" cy="292254"/>
          </a:xfrm>
          <a:custGeom>
            <a:avLst/>
            <a:gdLst>
              <a:gd name="T0" fmla="*/ 118 w 164"/>
              <a:gd name="T1" fmla="*/ 34 h 206"/>
              <a:gd name="T2" fmla="*/ 28 w 164"/>
              <a:gd name="T3" fmla="*/ 34 h 206"/>
              <a:gd name="T4" fmla="*/ 28 w 164"/>
              <a:gd name="T5" fmla="*/ 46 h 206"/>
              <a:gd name="T6" fmla="*/ 118 w 164"/>
              <a:gd name="T7" fmla="*/ 46 h 206"/>
              <a:gd name="T8" fmla="*/ 118 w 164"/>
              <a:gd name="T9" fmla="*/ 34 h 206"/>
              <a:gd name="T10" fmla="*/ 118 w 164"/>
              <a:gd name="T11" fmla="*/ 60 h 206"/>
              <a:gd name="T12" fmla="*/ 28 w 164"/>
              <a:gd name="T13" fmla="*/ 60 h 206"/>
              <a:gd name="T14" fmla="*/ 28 w 164"/>
              <a:gd name="T15" fmla="*/ 72 h 206"/>
              <a:gd name="T16" fmla="*/ 118 w 164"/>
              <a:gd name="T17" fmla="*/ 72 h 206"/>
              <a:gd name="T18" fmla="*/ 118 w 164"/>
              <a:gd name="T19" fmla="*/ 60 h 206"/>
              <a:gd name="T20" fmla="*/ 146 w 164"/>
              <a:gd name="T21" fmla="*/ 18 h 206"/>
              <a:gd name="T22" fmla="*/ 146 w 164"/>
              <a:gd name="T23" fmla="*/ 0 h 206"/>
              <a:gd name="T24" fmla="*/ 0 w 164"/>
              <a:gd name="T25" fmla="*/ 0 h 206"/>
              <a:gd name="T26" fmla="*/ 0 w 164"/>
              <a:gd name="T27" fmla="*/ 188 h 206"/>
              <a:gd name="T28" fmla="*/ 18 w 164"/>
              <a:gd name="T29" fmla="*/ 188 h 206"/>
              <a:gd name="T30" fmla="*/ 18 w 164"/>
              <a:gd name="T31" fmla="*/ 206 h 206"/>
              <a:gd name="T32" fmla="*/ 164 w 164"/>
              <a:gd name="T33" fmla="*/ 206 h 206"/>
              <a:gd name="T34" fmla="*/ 164 w 164"/>
              <a:gd name="T35" fmla="*/ 18 h 206"/>
              <a:gd name="T36" fmla="*/ 146 w 164"/>
              <a:gd name="T37" fmla="*/ 18 h 206"/>
              <a:gd name="T38" fmla="*/ 10 w 164"/>
              <a:gd name="T39" fmla="*/ 178 h 206"/>
              <a:gd name="T40" fmla="*/ 10 w 164"/>
              <a:gd name="T41" fmla="*/ 10 h 206"/>
              <a:gd name="T42" fmla="*/ 136 w 164"/>
              <a:gd name="T43" fmla="*/ 10 h 206"/>
              <a:gd name="T44" fmla="*/ 136 w 164"/>
              <a:gd name="T45" fmla="*/ 136 h 206"/>
              <a:gd name="T46" fmla="*/ 92 w 164"/>
              <a:gd name="T47" fmla="*/ 136 h 206"/>
              <a:gd name="T48" fmla="*/ 92 w 164"/>
              <a:gd name="T49" fmla="*/ 178 h 206"/>
              <a:gd name="T50" fmla="*/ 10 w 164"/>
              <a:gd name="T51" fmla="*/ 178 h 206"/>
              <a:gd name="T52" fmla="*/ 154 w 164"/>
              <a:gd name="T53" fmla="*/ 196 h 206"/>
              <a:gd name="T54" fmla="*/ 28 w 164"/>
              <a:gd name="T55" fmla="*/ 196 h 206"/>
              <a:gd name="T56" fmla="*/ 28 w 164"/>
              <a:gd name="T57" fmla="*/ 188 h 206"/>
              <a:gd name="T58" fmla="*/ 98 w 164"/>
              <a:gd name="T59" fmla="*/ 188 h 206"/>
              <a:gd name="T60" fmla="*/ 146 w 164"/>
              <a:gd name="T61" fmla="*/ 140 h 206"/>
              <a:gd name="T62" fmla="*/ 146 w 164"/>
              <a:gd name="T63" fmla="*/ 28 h 206"/>
              <a:gd name="T64" fmla="*/ 154 w 164"/>
              <a:gd name="T65" fmla="*/ 28 h 206"/>
              <a:gd name="T66" fmla="*/ 154 w 164"/>
              <a:gd name="T67" fmla="*/ 196 h 206"/>
              <a:gd name="T68" fmla="*/ 28 w 164"/>
              <a:gd name="T69" fmla="*/ 122 h 206"/>
              <a:gd name="T70" fmla="*/ 72 w 164"/>
              <a:gd name="T71" fmla="*/ 122 h 206"/>
              <a:gd name="T72" fmla="*/ 72 w 164"/>
              <a:gd name="T73" fmla="*/ 110 h 206"/>
              <a:gd name="T74" fmla="*/ 28 w 164"/>
              <a:gd name="T75" fmla="*/ 110 h 206"/>
              <a:gd name="T76" fmla="*/ 28 w 164"/>
              <a:gd name="T77" fmla="*/ 122 h 206"/>
              <a:gd name="T78" fmla="*/ 118 w 164"/>
              <a:gd name="T79" fmla="*/ 84 h 206"/>
              <a:gd name="T80" fmla="*/ 28 w 164"/>
              <a:gd name="T81" fmla="*/ 84 h 206"/>
              <a:gd name="T82" fmla="*/ 28 w 164"/>
              <a:gd name="T83" fmla="*/ 98 h 206"/>
              <a:gd name="T84" fmla="*/ 118 w 164"/>
              <a:gd name="T85" fmla="*/ 98 h 206"/>
              <a:gd name="T86" fmla="*/ 118 w 164"/>
              <a:gd name="T87" fmla="*/ 84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4" h="206">
                <a:moveTo>
                  <a:pt x="118" y="34"/>
                </a:moveTo>
                <a:lnTo>
                  <a:pt x="28" y="34"/>
                </a:lnTo>
                <a:lnTo>
                  <a:pt x="28" y="46"/>
                </a:lnTo>
                <a:lnTo>
                  <a:pt x="118" y="46"/>
                </a:lnTo>
                <a:lnTo>
                  <a:pt x="118" y="34"/>
                </a:lnTo>
                <a:close/>
                <a:moveTo>
                  <a:pt x="118" y="60"/>
                </a:moveTo>
                <a:lnTo>
                  <a:pt x="28" y="60"/>
                </a:lnTo>
                <a:lnTo>
                  <a:pt x="28" y="72"/>
                </a:lnTo>
                <a:lnTo>
                  <a:pt x="118" y="72"/>
                </a:lnTo>
                <a:lnTo>
                  <a:pt x="118" y="60"/>
                </a:lnTo>
                <a:close/>
                <a:moveTo>
                  <a:pt x="146" y="18"/>
                </a:moveTo>
                <a:lnTo>
                  <a:pt x="146" y="0"/>
                </a:lnTo>
                <a:lnTo>
                  <a:pt x="0" y="0"/>
                </a:lnTo>
                <a:lnTo>
                  <a:pt x="0" y="188"/>
                </a:lnTo>
                <a:lnTo>
                  <a:pt x="18" y="188"/>
                </a:lnTo>
                <a:lnTo>
                  <a:pt x="18" y="206"/>
                </a:lnTo>
                <a:lnTo>
                  <a:pt x="164" y="206"/>
                </a:lnTo>
                <a:lnTo>
                  <a:pt x="164" y="18"/>
                </a:lnTo>
                <a:lnTo>
                  <a:pt x="146" y="18"/>
                </a:lnTo>
                <a:close/>
                <a:moveTo>
                  <a:pt x="10" y="178"/>
                </a:moveTo>
                <a:lnTo>
                  <a:pt x="10" y="10"/>
                </a:lnTo>
                <a:lnTo>
                  <a:pt x="136" y="10"/>
                </a:lnTo>
                <a:lnTo>
                  <a:pt x="136" y="136"/>
                </a:lnTo>
                <a:lnTo>
                  <a:pt x="92" y="136"/>
                </a:lnTo>
                <a:lnTo>
                  <a:pt x="92" y="178"/>
                </a:lnTo>
                <a:lnTo>
                  <a:pt x="10" y="178"/>
                </a:lnTo>
                <a:close/>
                <a:moveTo>
                  <a:pt x="154" y="196"/>
                </a:moveTo>
                <a:lnTo>
                  <a:pt x="28" y="196"/>
                </a:lnTo>
                <a:lnTo>
                  <a:pt x="28" y="188"/>
                </a:lnTo>
                <a:lnTo>
                  <a:pt x="98" y="188"/>
                </a:lnTo>
                <a:lnTo>
                  <a:pt x="146" y="140"/>
                </a:lnTo>
                <a:lnTo>
                  <a:pt x="146" y="28"/>
                </a:lnTo>
                <a:lnTo>
                  <a:pt x="154" y="28"/>
                </a:lnTo>
                <a:lnTo>
                  <a:pt x="154" y="196"/>
                </a:lnTo>
                <a:close/>
                <a:moveTo>
                  <a:pt x="28" y="122"/>
                </a:moveTo>
                <a:lnTo>
                  <a:pt x="72" y="122"/>
                </a:lnTo>
                <a:lnTo>
                  <a:pt x="72" y="110"/>
                </a:lnTo>
                <a:lnTo>
                  <a:pt x="28" y="110"/>
                </a:lnTo>
                <a:lnTo>
                  <a:pt x="28" y="122"/>
                </a:lnTo>
                <a:close/>
                <a:moveTo>
                  <a:pt x="118" y="84"/>
                </a:moveTo>
                <a:lnTo>
                  <a:pt x="28" y="84"/>
                </a:lnTo>
                <a:lnTo>
                  <a:pt x="28" y="98"/>
                </a:lnTo>
                <a:lnTo>
                  <a:pt x="118" y="98"/>
                </a:lnTo>
                <a:lnTo>
                  <a:pt x="118" y="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cxnSp>
        <p:nvCxnSpPr>
          <p:cNvPr id="44" name="Straight Connector 7"/>
          <p:cNvCxnSpPr/>
          <p:nvPr/>
        </p:nvCxnSpPr>
        <p:spPr>
          <a:xfrm>
            <a:off x="3986444" y="1985618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10"/>
          <p:cNvCxnSpPr/>
          <p:nvPr/>
        </p:nvCxnSpPr>
        <p:spPr>
          <a:xfrm>
            <a:off x="3986444" y="3263410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13"/>
          <p:cNvCxnSpPr/>
          <p:nvPr/>
        </p:nvCxnSpPr>
        <p:spPr>
          <a:xfrm>
            <a:off x="3986444" y="4536031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16"/>
          <p:cNvCxnSpPr/>
          <p:nvPr/>
        </p:nvCxnSpPr>
        <p:spPr>
          <a:xfrm>
            <a:off x="8071458" y="1985618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19"/>
          <p:cNvCxnSpPr/>
          <p:nvPr/>
        </p:nvCxnSpPr>
        <p:spPr>
          <a:xfrm>
            <a:off x="8071458" y="3263410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22"/>
          <p:cNvCxnSpPr/>
          <p:nvPr/>
        </p:nvCxnSpPr>
        <p:spPr>
          <a:xfrm>
            <a:off x="8071458" y="4536031"/>
            <a:ext cx="160862" cy="0"/>
          </a:xfrm>
          <a:prstGeom prst="line">
            <a:avLst/>
          </a:prstGeom>
          <a:ln w="25400" cap="rnd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73660" y="1943735"/>
            <a:ext cx="3987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Hadoop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集群的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HDFS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为预测模型网页应用提供存储服务，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  <a:p>
            <a:pPr algn="r">
              <a:lnSpc>
                <a:spcPct val="125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Spark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集群为预测模型网页应用提供运算服务。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906905" y="1642110"/>
            <a:ext cx="21545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Hadoop+Spark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集群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43" y="-18337"/>
            <a:ext cx="7745730" cy="861175"/>
            <a:chOff x="74343" y="-18337"/>
            <a:chExt cx="7745730" cy="861175"/>
          </a:xfrm>
        </p:grpSpPr>
        <p:grpSp>
          <p:nvGrpSpPr>
            <p:cNvPr id="71" name="组合 70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72" name="任意多边形: 形状 71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文本框 4"/>
            <p:cNvSpPr txBox="1"/>
            <p:nvPr/>
          </p:nvSpPr>
          <p:spPr>
            <a:xfrm>
              <a:off x="1906318" y="262968"/>
              <a:ext cx="591375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3-4-1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 预测模型网页应用实现思路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8214360" y="1943735"/>
            <a:ext cx="39782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考虑到处理的特征值类型皆为连续型，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故采用应用较为广泛的多元线性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回归模型算法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LinearR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211185" y="1642110"/>
            <a:ext cx="34759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线性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回归模型LinearRegression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4295" y="3267710"/>
            <a:ext cx="398716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PySpark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是基于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python3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编辑器的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Spark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实用操作包，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封装有基于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Spark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节点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的大数据分析及机器学习库等模块。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2313452" y="2966226"/>
            <a:ext cx="1748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PySpark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214360" y="3267710"/>
            <a:ext cx="39770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PyS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park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包中内置有线性回归算法，它要求输入值是一个向量变量，因此需要引入基于特征关系性分析的经验指导，来选择适宜的特征线性组合（特征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构造），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并将它们合并为一个向量变量。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8211282" y="2966226"/>
            <a:ext cx="1748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特征工程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319405" y="4591685"/>
            <a:ext cx="374205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Streamlit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是专门为机器学习专业人士提供的，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用于网页应用便捷开发及快速部署的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Python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rPr>
              <a:t>第三方包。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lt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840105" y="4290695"/>
            <a:ext cx="32213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Streamlit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8232140" y="4591685"/>
            <a:ext cx="3959225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采用均方误差及R2判定系数，进行模型泛化性能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评估。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8211282" y="4290450"/>
            <a:ext cx="17480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模型性能评估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12"/>
          <p:cNvSpPr txBox="1"/>
          <p:nvPr/>
        </p:nvSpPr>
        <p:spPr>
          <a:xfrm>
            <a:off x="4539461" y="1741303"/>
            <a:ext cx="1442818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在校生数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61" name="TextBox 13"/>
          <p:cNvSpPr txBox="1"/>
          <p:nvPr/>
        </p:nvSpPr>
        <p:spPr>
          <a:xfrm rot="5400000">
            <a:off x="6913521" y="2539500"/>
            <a:ext cx="1441157" cy="3987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毕业数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74343" y="-18337"/>
            <a:ext cx="7604760" cy="861175"/>
            <a:chOff x="74343" y="-18337"/>
            <a:chExt cx="7604760" cy="861175"/>
          </a:xfrm>
        </p:grpSpPr>
        <p:grpSp>
          <p:nvGrpSpPr>
            <p:cNvPr id="32" name="组合 31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35" name="任意多边形: 形状 34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4"/>
            <p:cNvSpPr txBox="1"/>
            <p:nvPr/>
          </p:nvSpPr>
          <p:spPr>
            <a:xfrm>
              <a:off x="1906318" y="262968"/>
              <a:ext cx="577278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ClrTx/>
                <a:buSzTx/>
                <a:buFontTx/>
              </a:pP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03-4-2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预测模型网页应用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展示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pic>
        <p:nvPicPr>
          <p:cNvPr id="3" name="预测模型网页应用展示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37945" y="1022350"/>
            <a:ext cx="9773920" cy="5016500"/>
          </a:xfrm>
          <a:prstGeom prst="rect">
            <a:avLst/>
          </a:prstGeom>
          <a:ln w="38100">
            <a:solidFill>
              <a:srgbClr val="4168CB"/>
            </a:solidFill>
            <a:prstDash val="dash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1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770257"/>
            <a:ext cx="2601920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04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6107" y="34015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Project research results</a:t>
            </a:r>
            <a:endParaRPr lang="zh-CN" altLang="en-US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635" y="2676728"/>
            <a:ext cx="4976729" cy="707114"/>
            <a:chOff x="846633" y="1951591"/>
            <a:chExt cx="4976729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1747947" y="2030229"/>
              <a:ext cx="31741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项目研究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结果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4466733" y="-12488"/>
            <a:ext cx="3258534" cy="186167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609051"/>
            <a:ext cx="26019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5577D1"/>
                </a:solidFill>
              </a:rPr>
              <a:t>目录</a:t>
            </a:r>
            <a:endParaRPr lang="zh-CN" altLang="en-US" sz="6000" b="1" dirty="0">
              <a:solidFill>
                <a:srgbClr val="5577D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89813" y="1945472"/>
            <a:ext cx="4976729" cy="707114"/>
            <a:chOff x="846633" y="1951591"/>
            <a:chExt cx="4976729" cy="707114"/>
          </a:xfrm>
        </p:grpSpPr>
        <p:grpSp>
          <p:nvGrpSpPr>
            <p:cNvPr id="4" name="组合 3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88" name="矩形: 圆角 87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" name="矩形: 圆角 6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1095828" y="1951591"/>
              <a:ext cx="4148558" cy="584775"/>
              <a:chOff x="1674804" y="1972051"/>
              <a:chExt cx="4148558" cy="584775"/>
            </a:xfrm>
          </p:grpSpPr>
          <p:sp>
            <p:nvSpPr>
              <p:cNvPr id="9" name="文本框 4"/>
              <p:cNvSpPr txBox="1"/>
              <p:nvPr/>
            </p:nvSpPr>
            <p:spPr>
              <a:xfrm>
                <a:off x="2649260" y="2050689"/>
                <a:ext cx="3174102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项目背景</a:t>
                </a:r>
                <a:r>
                  <a:rPr lang="zh-CN" altLang="en-US" sz="2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及意义</a:t>
                </a:r>
                <a:endParaRPr lang="zh-CN" altLang="en-US" sz="24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32" name="文本框 4"/>
              <p:cNvSpPr txBox="1"/>
              <p:nvPr/>
            </p:nvSpPr>
            <p:spPr>
              <a:xfrm>
                <a:off x="1674804" y="1972051"/>
                <a:ext cx="103370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01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6410821" y="1945472"/>
            <a:ext cx="4976729" cy="707114"/>
            <a:chOff x="846633" y="1951591"/>
            <a:chExt cx="4976729" cy="707114"/>
          </a:xfrm>
        </p:grpSpPr>
        <p:grpSp>
          <p:nvGrpSpPr>
            <p:cNvPr id="43" name="组合 42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47" name="矩形: 圆角 46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矩形: 圆角 51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095828" y="1951591"/>
              <a:ext cx="4479336" cy="583565"/>
              <a:chOff x="1674804" y="1972051"/>
              <a:chExt cx="4479336" cy="583565"/>
            </a:xfrm>
          </p:grpSpPr>
          <p:sp>
            <p:nvSpPr>
              <p:cNvPr id="45" name="文本框 4"/>
              <p:cNvSpPr txBox="1"/>
              <p:nvPr/>
            </p:nvSpPr>
            <p:spPr>
              <a:xfrm>
                <a:off x="2649260" y="2050689"/>
                <a:ext cx="350488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技术与</a:t>
                </a:r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方法</a:t>
                </a:r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46" name="文本框 4"/>
              <p:cNvSpPr txBox="1"/>
              <p:nvPr/>
            </p:nvSpPr>
            <p:spPr>
              <a:xfrm>
                <a:off x="1674804" y="1972051"/>
                <a:ext cx="1033706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02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89813" y="3418726"/>
            <a:ext cx="5159650" cy="908685"/>
            <a:chOff x="846633" y="1951591"/>
            <a:chExt cx="5159650" cy="908685"/>
          </a:xfrm>
        </p:grpSpPr>
        <p:grpSp>
          <p:nvGrpSpPr>
            <p:cNvPr id="57" name="组合 56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62" name="矩形: 圆角 61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矩形: 圆角 62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095828" y="1951591"/>
              <a:ext cx="4910455" cy="908685"/>
              <a:chOff x="1674804" y="1972051"/>
              <a:chExt cx="4910455" cy="908685"/>
            </a:xfrm>
          </p:grpSpPr>
          <p:sp>
            <p:nvSpPr>
              <p:cNvPr id="59" name="文本框 4"/>
              <p:cNvSpPr txBox="1"/>
              <p:nvPr/>
            </p:nvSpPr>
            <p:spPr>
              <a:xfrm>
                <a:off x="2649529" y="2050791"/>
                <a:ext cx="3935730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项目研究</a:t>
                </a:r>
                <a:r>
                  <a:rPr lang="zh-CN" altLang="en-US" sz="2400" b="1" dirty="0">
                    <a:solidFill>
                      <a:schemeClr val="bg1"/>
                    </a:solidFill>
                    <a:latin typeface="阿里巴巴普惠体 2.0 95 ExtraBold" panose="00020600040101010101" pitchFamily="18" charset="-122"/>
                    <a:ea typeface="阿里巴巴普惠体 2.0 95 ExtraBold" panose="00020600040101010101" pitchFamily="18" charset="-122"/>
                    <a:cs typeface="阿里巴巴普惠体 2.0 95 ExtraBold" panose="00020600040101010101" pitchFamily="18" charset="-122"/>
                    <a:sym typeface="+mn-lt"/>
                  </a:rPr>
                  <a:t>内容</a:t>
                </a:r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  <a:p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61" name="文本框 4"/>
              <p:cNvSpPr txBox="1"/>
              <p:nvPr/>
            </p:nvSpPr>
            <p:spPr>
              <a:xfrm>
                <a:off x="1674804" y="1972051"/>
                <a:ext cx="1033706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03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6410821" y="3418726"/>
            <a:ext cx="4976729" cy="707114"/>
            <a:chOff x="846633" y="1951591"/>
            <a:chExt cx="4976729" cy="707114"/>
          </a:xfrm>
        </p:grpSpPr>
        <p:grpSp>
          <p:nvGrpSpPr>
            <p:cNvPr id="65" name="组合 64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69" name="矩形: 圆角 68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矩形: 圆角 69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1095828" y="1951591"/>
              <a:ext cx="4148558" cy="584775"/>
              <a:chOff x="1674804" y="1972051"/>
              <a:chExt cx="4148558" cy="584775"/>
            </a:xfrm>
          </p:grpSpPr>
          <p:sp>
            <p:nvSpPr>
              <p:cNvPr id="67" name="文本框 4"/>
              <p:cNvSpPr txBox="1"/>
              <p:nvPr/>
            </p:nvSpPr>
            <p:spPr>
              <a:xfrm>
                <a:off x="2649260" y="2050689"/>
                <a:ext cx="3174102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  <p:sp>
            <p:nvSpPr>
              <p:cNvPr id="68" name="文本框 4"/>
              <p:cNvSpPr txBox="1"/>
              <p:nvPr/>
            </p:nvSpPr>
            <p:spPr>
              <a:xfrm>
                <a:off x="1674804" y="1972051"/>
                <a:ext cx="103370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04 /</a:t>
                </a:r>
                <a:endParaRPr lang="zh-CN" altLang="en-US" sz="3200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endParaRPr>
              </a:p>
            </p:txBody>
          </p:sp>
        </p:grpSp>
      </p:grpSp>
      <p:sp>
        <p:nvSpPr>
          <p:cNvPr id="72" name="文本框 71"/>
          <p:cNvSpPr txBox="1"/>
          <p:nvPr/>
        </p:nvSpPr>
        <p:spPr>
          <a:xfrm>
            <a:off x="4794622" y="243747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CONTENTS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-103525637" y="-54658141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1PP T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模板网  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www.5 1 p ptmoban.com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7633970" y="3474085"/>
            <a:ext cx="3955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项目研究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结果</a:t>
            </a:r>
            <a:endParaRPr lang="zh-CN" altLang="en-US" sz="2400" b="1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399020" y="33826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23"/>
          <p:cNvSpPr/>
          <p:nvPr/>
        </p:nvSpPr>
        <p:spPr>
          <a:xfrm>
            <a:off x="0" y="3419475"/>
            <a:ext cx="12192000" cy="483235"/>
          </a:xfrm>
          <a:prstGeom prst="rect">
            <a:avLst/>
          </a:prstGeom>
          <a:solidFill>
            <a:srgbClr val="2A3F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矩形 23"/>
          <p:cNvSpPr/>
          <p:nvPr/>
        </p:nvSpPr>
        <p:spPr>
          <a:xfrm>
            <a:off x="1693545" y="3419475"/>
            <a:ext cx="8583930" cy="4832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TextBox 15"/>
          <p:cNvSpPr txBox="1"/>
          <p:nvPr/>
        </p:nvSpPr>
        <p:spPr>
          <a:xfrm>
            <a:off x="298" y="3326649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2008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8" name="TextBox 17"/>
          <p:cNvSpPr txBox="1"/>
          <p:nvPr/>
        </p:nvSpPr>
        <p:spPr>
          <a:xfrm>
            <a:off x="2417188" y="2073159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2010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6505050" y="3339984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2015</a:t>
            </a:r>
            <a:endParaRPr lang="zh-CN" altLang="en-US" sz="9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4" name="TextBox 21"/>
          <p:cNvSpPr txBox="1"/>
          <p:nvPr/>
        </p:nvSpPr>
        <p:spPr>
          <a:xfrm>
            <a:off x="4440357" y="2073159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2013</a:t>
            </a:r>
            <a:endParaRPr lang="zh-CN" altLang="en-US" sz="9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74343" y="-18337"/>
            <a:ext cx="6177280" cy="861175"/>
            <a:chOff x="74343" y="-18337"/>
            <a:chExt cx="6177280" cy="861175"/>
          </a:xfrm>
        </p:grpSpPr>
        <p:grpSp>
          <p:nvGrpSpPr>
            <p:cNvPr id="55" name="组合 54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63" name="任意多边形: 形状 6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1" name="文本框 4"/>
            <p:cNvSpPr txBox="1"/>
            <p:nvPr/>
          </p:nvSpPr>
          <p:spPr>
            <a:xfrm>
              <a:off x="1906318" y="262968"/>
              <a:ext cx="434530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04-1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中职教育发展时间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线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2" name="TextBox 19"/>
          <p:cNvSpPr txBox="1"/>
          <p:nvPr/>
        </p:nvSpPr>
        <p:spPr>
          <a:xfrm>
            <a:off x="8869790" y="3339984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2018</a:t>
            </a:r>
            <a:endParaRPr lang="zh-CN" altLang="en-US" sz="9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197693" y="1384309"/>
            <a:ext cx="221673" cy="2002971"/>
            <a:chOff x="643356" y="1151906"/>
            <a:chExt cx="166255" cy="1502228"/>
          </a:xfrm>
        </p:grpSpPr>
        <p:sp>
          <p:nvSpPr>
            <p:cNvPr id="4" name="椭圆 3"/>
            <p:cNvSpPr/>
            <p:nvPr/>
          </p:nvSpPr>
          <p:spPr>
            <a:xfrm>
              <a:off x="643356" y="2487879"/>
              <a:ext cx="166255" cy="166255"/>
            </a:xfrm>
            <a:prstGeom prst="ellipse">
              <a:avLst/>
            </a:prstGeom>
            <a:solidFill>
              <a:srgbClr val="0082D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5" name="直线连接符 20"/>
            <p:cNvCxnSpPr>
              <a:stCxn id="4" idx="0"/>
            </p:cNvCxnSpPr>
            <p:nvPr/>
          </p:nvCxnSpPr>
          <p:spPr>
            <a:xfrm flipV="1">
              <a:off x="726484" y="1151906"/>
              <a:ext cx="0" cy="1335973"/>
            </a:xfrm>
            <a:prstGeom prst="line">
              <a:avLst/>
            </a:prstGeom>
            <a:noFill/>
            <a:ln w="19050" cap="flat" cmpd="sng" algn="ctr">
              <a:solidFill>
                <a:srgbClr val="0082DE">
                  <a:alpha val="99000"/>
                </a:srgb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6" name="文本框 8"/>
          <p:cNvSpPr txBox="1"/>
          <p:nvPr/>
        </p:nvSpPr>
        <p:spPr>
          <a:xfrm>
            <a:off x="1419225" y="1920240"/>
            <a:ext cx="253428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中职教育发展处于增长期，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但是教职工数量已经开始衰减，中职教育已经显现衰落</a:t>
            </a: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迹象。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19366" y="155847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后增长</a:t>
            </a: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时代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19364" y="1111251"/>
            <a:ext cx="217233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0082DE"/>
                </a:solidFill>
                <a:latin typeface="Century Gothic" panose="020B0502020202020204"/>
                <a:ea typeface="微软雅黑" panose="020B0503020204020204" charset="-122"/>
              </a:rPr>
              <a:t>2008-2010</a:t>
            </a:r>
            <a:endParaRPr lang="zh-CN" altLang="en-US" sz="3200" b="1" dirty="0">
              <a:solidFill>
                <a:srgbClr val="0082DE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22976" y="3985391"/>
            <a:ext cx="221673" cy="1990765"/>
            <a:chOff x="2525772" y="2487879"/>
            <a:chExt cx="166255" cy="1493074"/>
          </a:xfrm>
        </p:grpSpPr>
        <p:sp>
          <p:nvSpPr>
            <p:cNvPr id="9" name="椭圆 8"/>
            <p:cNvSpPr/>
            <p:nvPr/>
          </p:nvSpPr>
          <p:spPr>
            <a:xfrm>
              <a:off x="2525772" y="2487879"/>
              <a:ext cx="166255" cy="166255"/>
            </a:xfrm>
            <a:prstGeom prst="ellipse">
              <a:avLst/>
            </a:prstGeom>
            <a:solidFill>
              <a:srgbClr val="FEB6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10" name="直线连接符 54"/>
            <p:cNvCxnSpPr/>
            <p:nvPr/>
          </p:nvCxnSpPr>
          <p:spPr>
            <a:xfrm>
              <a:off x="2608900" y="2644980"/>
              <a:ext cx="0" cy="1335973"/>
            </a:xfrm>
            <a:prstGeom prst="line">
              <a:avLst/>
            </a:prstGeom>
            <a:noFill/>
            <a:ln w="19050" cap="flat" cmpd="sng" algn="ctr">
              <a:solidFill>
                <a:srgbClr val="FEB601">
                  <a:alpha val="99000"/>
                </a:srgb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37" name="文本框 8"/>
          <p:cNvSpPr txBox="1"/>
          <p:nvPr/>
        </p:nvSpPr>
        <p:spPr>
          <a:xfrm>
            <a:off x="304800" y="5144770"/>
            <a:ext cx="222885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中职教育</a:t>
            </a: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发展的巅峰之年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85419" y="4776396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最后的</a:t>
            </a: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辉煌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19097" y="4329167"/>
            <a:ext cx="10922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FEB601"/>
                </a:solidFill>
                <a:latin typeface="Century Gothic" panose="020B0502020202020204"/>
                <a:ea typeface="微软雅黑" panose="020B0503020204020204" charset="-122"/>
              </a:rPr>
              <a:t>2010</a:t>
            </a:r>
            <a:endParaRPr lang="zh-CN" altLang="en-US" sz="3200" b="1" dirty="0">
              <a:solidFill>
                <a:srgbClr val="FEB601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986079" y="1384309"/>
            <a:ext cx="221673" cy="2002971"/>
            <a:chOff x="4408188" y="1151906"/>
            <a:chExt cx="166255" cy="1502228"/>
          </a:xfrm>
        </p:grpSpPr>
        <p:sp>
          <p:nvSpPr>
            <p:cNvPr id="13" name="椭圆 12"/>
            <p:cNvSpPr/>
            <p:nvPr/>
          </p:nvSpPr>
          <p:spPr>
            <a:xfrm>
              <a:off x="4408188" y="2487879"/>
              <a:ext cx="166255" cy="166255"/>
            </a:xfrm>
            <a:prstGeom prst="ellipse">
              <a:avLst/>
            </a:prstGeom>
            <a:solidFill>
              <a:srgbClr val="FA3C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14" name="直线连接符 58"/>
            <p:cNvCxnSpPr/>
            <p:nvPr/>
          </p:nvCxnSpPr>
          <p:spPr>
            <a:xfrm flipV="1">
              <a:off x="4491315" y="1151906"/>
              <a:ext cx="0" cy="1335973"/>
            </a:xfrm>
            <a:prstGeom prst="line">
              <a:avLst/>
            </a:prstGeom>
            <a:noFill/>
            <a:ln w="19050" cap="flat" cmpd="sng" algn="ctr">
              <a:solidFill>
                <a:srgbClr val="FA3C00">
                  <a:alpha val="99000"/>
                </a:srgb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43" name="文本框 8"/>
          <p:cNvSpPr txBox="1"/>
          <p:nvPr/>
        </p:nvSpPr>
        <p:spPr>
          <a:xfrm>
            <a:off x="4207510" y="1920240"/>
            <a:ext cx="251968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中职教育发展出现了退潮现象，体量开始大幅缩减。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07751" y="1558479"/>
            <a:ext cx="8686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衰退</a:t>
            </a: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期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207749" y="1111251"/>
            <a:ext cx="217233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FA3C00"/>
                </a:solidFill>
                <a:latin typeface="Century Gothic" panose="020B0502020202020204"/>
                <a:ea typeface="微软雅黑" panose="020B0503020204020204" charset="-122"/>
              </a:rPr>
              <a:t>2010-2013</a:t>
            </a:r>
            <a:endParaRPr lang="zh-CN" altLang="en-US" sz="3200" b="1" dirty="0">
              <a:solidFill>
                <a:srgbClr val="FA3C00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23" name="TextBox 15"/>
          <p:cNvSpPr txBox="1"/>
          <p:nvPr/>
        </p:nvSpPr>
        <p:spPr>
          <a:xfrm>
            <a:off x="4220508" y="3339984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TextBox 15"/>
          <p:cNvSpPr txBox="1"/>
          <p:nvPr/>
        </p:nvSpPr>
        <p:spPr>
          <a:xfrm>
            <a:off x="2080558" y="3339984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2010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TextBox 19"/>
          <p:cNvSpPr txBox="1"/>
          <p:nvPr/>
        </p:nvSpPr>
        <p:spPr>
          <a:xfrm>
            <a:off x="10993230" y="3326649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2022</a:t>
            </a:r>
            <a:endParaRPr lang="en-US" altLang="zh-CN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TextBox 21"/>
          <p:cNvSpPr txBox="1"/>
          <p:nvPr/>
        </p:nvSpPr>
        <p:spPr>
          <a:xfrm>
            <a:off x="8615482" y="2073159"/>
            <a:ext cx="119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2013</a:t>
            </a:r>
            <a:endParaRPr lang="zh-CN" altLang="en-US" sz="9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8161204" y="1384309"/>
            <a:ext cx="221673" cy="2002971"/>
            <a:chOff x="4408188" y="1151906"/>
            <a:chExt cx="166255" cy="1502228"/>
          </a:xfrm>
          <a:solidFill>
            <a:srgbClr val="7030A0"/>
          </a:solidFill>
        </p:grpSpPr>
        <p:sp>
          <p:nvSpPr>
            <p:cNvPr id="66" name="椭圆 65"/>
            <p:cNvSpPr/>
            <p:nvPr/>
          </p:nvSpPr>
          <p:spPr>
            <a:xfrm>
              <a:off x="4408188" y="2487879"/>
              <a:ext cx="166255" cy="166255"/>
            </a:xfrm>
            <a:prstGeom prst="ellipse">
              <a:avLst/>
            </a:prstGeom>
            <a:grpFill/>
            <a:ln w="1270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72" name="直线连接符 58"/>
            <p:cNvCxnSpPr/>
            <p:nvPr/>
          </p:nvCxnSpPr>
          <p:spPr>
            <a:xfrm flipV="1">
              <a:off x="4491315" y="1151906"/>
              <a:ext cx="0" cy="1335973"/>
            </a:xfrm>
            <a:prstGeom prst="line">
              <a:avLst/>
            </a:prstGeom>
            <a:grpFill/>
            <a:ln w="19050" cap="flat" cmpd="sng" algn="ctr">
              <a:solidFill>
                <a:srgbClr val="7030A0">
                  <a:alpha val="99000"/>
                </a:srgb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73" name="文本框 8"/>
          <p:cNvSpPr txBox="1"/>
          <p:nvPr/>
        </p:nvSpPr>
        <p:spPr>
          <a:xfrm>
            <a:off x="8382635" y="1920240"/>
            <a:ext cx="260985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虽然中职教育规模仍然在下降，但是其各项指标开始趋于稳定，下降趋势不再明显。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382876" y="1558479"/>
            <a:ext cx="8686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止血期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8382874" y="1111251"/>
            <a:ext cx="217233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7030A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/>
                <a:ea typeface="微软雅黑" panose="020B0503020204020204" charset="-122"/>
              </a:rPr>
              <a:t>2015-2018</a:t>
            </a:r>
            <a:endParaRPr lang="en-US" altLang="zh-CN" sz="3200" b="1" dirty="0">
              <a:solidFill>
                <a:srgbClr val="7030A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/>
              <a:ea typeface="微软雅黑" panose="020B050302020402020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10665276" y="3985391"/>
            <a:ext cx="221673" cy="1990765"/>
            <a:chOff x="2525772" y="2487879"/>
            <a:chExt cx="166255" cy="1493074"/>
          </a:xfrm>
          <a:solidFill>
            <a:srgbClr val="92D050"/>
          </a:solidFill>
        </p:grpSpPr>
        <p:sp>
          <p:nvSpPr>
            <p:cNvPr id="81" name="椭圆 80"/>
            <p:cNvSpPr/>
            <p:nvPr/>
          </p:nvSpPr>
          <p:spPr>
            <a:xfrm>
              <a:off x="2525772" y="2487879"/>
              <a:ext cx="166255" cy="166255"/>
            </a:xfrm>
            <a:prstGeom prst="ellipse">
              <a:avLst/>
            </a:prstGeom>
            <a:grpFill/>
            <a:ln w="12700" cap="flat" cmpd="sng" algn="ctr">
              <a:solidFill>
                <a:srgbClr val="92D0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82" name="直线连接符 54"/>
            <p:cNvCxnSpPr/>
            <p:nvPr/>
          </p:nvCxnSpPr>
          <p:spPr>
            <a:xfrm>
              <a:off x="2608900" y="2644980"/>
              <a:ext cx="0" cy="1335973"/>
            </a:xfrm>
            <a:prstGeom prst="line">
              <a:avLst/>
            </a:prstGeom>
            <a:grpFill/>
            <a:ln w="19050" cap="flat" cmpd="sng" algn="ctr">
              <a:solidFill>
                <a:srgbClr val="92D050">
                  <a:alpha val="99000"/>
                </a:srgb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83" name="文本框 8"/>
          <p:cNvSpPr txBox="1"/>
          <p:nvPr/>
        </p:nvSpPr>
        <p:spPr>
          <a:xfrm>
            <a:off x="7267575" y="5144770"/>
            <a:ext cx="350837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</a:rPr>
              <a:t>招生数、在校生数、教职工数量、学校数等指标开始回弹上升。然而其中教职工数量恢复有限，2020年学校数甚至开始下降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9568054" y="4776396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重整旗鼓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589517" y="4329167"/>
            <a:ext cx="217233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rgbClr val="92D050"/>
                </a:solidFill>
                <a:latin typeface="Century Gothic" panose="020B0502020202020204"/>
                <a:ea typeface="微软雅黑" panose="020B0503020204020204" charset="-122"/>
              </a:rPr>
              <a:t>2018-2022</a:t>
            </a:r>
            <a:endParaRPr lang="en-US" altLang="zh-CN" sz="3200" b="1" dirty="0">
              <a:solidFill>
                <a:srgbClr val="92D050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6141536" y="3965071"/>
            <a:ext cx="221673" cy="1990765"/>
            <a:chOff x="2525772" y="2487879"/>
            <a:chExt cx="166255" cy="1493074"/>
          </a:xfrm>
          <a:solidFill>
            <a:schemeClr val="accent5">
              <a:lumMod val="75000"/>
            </a:schemeClr>
          </a:solidFill>
        </p:grpSpPr>
        <p:sp>
          <p:nvSpPr>
            <p:cNvPr id="87" name="椭圆 86"/>
            <p:cNvSpPr/>
            <p:nvPr/>
          </p:nvSpPr>
          <p:spPr>
            <a:xfrm>
              <a:off x="2525772" y="2487879"/>
              <a:ext cx="166255" cy="166255"/>
            </a:xfrm>
            <a:prstGeom prst="ellipse">
              <a:avLst/>
            </a:prstGeom>
            <a:grpFill/>
            <a:ln w="12700" cap="flat" cmpd="sng" algn="ctr">
              <a:solidFill>
                <a:schemeClr val="accent5">
                  <a:lumMod val="7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p>
              <a:pPr marL="0" marR="0" lvl="0" indent="0" algn="ctr" defTabSz="609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88" name="直线连接符 54"/>
            <p:cNvCxnSpPr/>
            <p:nvPr/>
          </p:nvCxnSpPr>
          <p:spPr>
            <a:xfrm>
              <a:off x="2608900" y="2644980"/>
              <a:ext cx="0" cy="1335973"/>
            </a:xfrm>
            <a:prstGeom prst="line">
              <a:avLst/>
            </a:prstGeom>
            <a:grpFill/>
            <a:ln w="19050" cap="flat" cmpd="sng" algn="ctr">
              <a:solidFill>
                <a:schemeClr val="accent5">
                  <a:lumMod val="75000"/>
                  <a:alpha val="99000"/>
                </a:schemeClr>
              </a:solidFill>
              <a:prstDash val="solid"/>
              <a:miter lim="800000"/>
              <a:tailEnd type="oval" w="lg" len="lg"/>
            </a:ln>
            <a:effectLst/>
          </p:spPr>
        </p:cxnSp>
      </p:grpSp>
      <p:sp>
        <p:nvSpPr>
          <p:cNvPr id="89" name="矩形 88"/>
          <p:cNvSpPr/>
          <p:nvPr/>
        </p:nvSpPr>
        <p:spPr>
          <a:xfrm>
            <a:off x="4079747" y="4322182"/>
            <a:ext cx="2172335" cy="583565"/>
          </a:xfrm>
          <a:prstGeom prst="rect">
            <a:avLst/>
          </a:prstGeom>
        </p:spPr>
        <p:txBody>
          <a:bodyPr wrap="none">
            <a:spAutoFit/>
          </a:bodyPr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/>
                <a:ea typeface="微软雅黑" panose="020B0503020204020204" charset="-122"/>
              </a:rPr>
              <a:t>2013-2015</a:t>
            </a:r>
            <a:endParaRPr lang="en-US" altLang="zh-CN" sz="32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5383404" y="4769411"/>
            <a:ext cx="868680" cy="368300"/>
          </a:xfrm>
          <a:prstGeom prst="rect">
            <a:avLst/>
          </a:prstGeom>
        </p:spPr>
        <p:txBody>
          <a:bodyPr wrap="none">
            <a:spAutoFit/>
          </a:bodyPr>
          <a:p>
            <a:pPr defTabSz="6096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rgbClr val="565F69"/>
                </a:solidFill>
                <a:latin typeface="Century Gothic" panose="020B0502020202020204"/>
                <a:ea typeface="微软雅黑" panose="020B0503020204020204" charset="-122"/>
              </a:rPr>
              <a:t>转型期</a:t>
            </a:r>
            <a:endParaRPr lang="zh-CN" altLang="en-US" b="1" dirty="0">
              <a:solidFill>
                <a:srgbClr val="565F69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sp>
        <p:nvSpPr>
          <p:cNvPr id="91" name="文本框 8"/>
          <p:cNvSpPr txBox="1"/>
          <p:nvPr/>
        </p:nvSpPr>
        <p:spPr>
          <a:xfrm>
            <a:off x="2731770" y="5144770"/>
            <a:ext cx="3509645" cy="1197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虽然规模大不如从前，发展仍处于低谷期;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但是诸如上述各项指标的下降率开始放缓,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565F6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中职教育从业者们开始致力于求变谋发展.</a:t>
            </a:r>
            <a:endParaRPr lang="zh-CN" altLang="en-US" sz="1400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r" defTabSz="6096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335" dirty="0">
              <a:solidFill>
                <a:srgbClr val="565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1311"/>
          <p:cNvSpPr>
            <a:spLocks noEditPoints="1"/>
          </p:cNvSpPr>
          <p:nvPr/>
        </p:nvSpPr>
        <p:spPr bwMode="auto">
          <a:xfrm>
            <a:off x="2343968" y="3792889"/>
            <a:ext cx="83023" cy="593021"/>
          </a:xfrm>
          <a:custGeom>
            <a:avLst/>
            <a:gdLst>
              <a:gd name="T0" fmla="*/ 14 w 28"/>
              <a:gd name="T1" fmla="*/ 128 h 200"/>
              <a:gd name="T2" fmla="*/ 10 w 28"/>
              <a:gd name="T3" fmla="*/ 132 h 200"/>
              <a:gd name="T4" fmla="*/ 14 w 28"/>
              <a:gd name="T5" fmla="*/ 136 h 200"/>
              <a:gd name="T6" fmla="*/ 18 w 28"/>
              <a:gd name="T7" fmla="*/ 132 h 200"/>
              <a:gd name="T8" fmla="*/ 14 w 28"/>
              <a:gd name="T9" fmla="*/ 128 h 200"/>
              <a:gd name="T10" fmla="*/ 14 w 28"/>
              <a:gd name="T11" fmla="*/ 112 h 200"/>
              <a:gd name="T12" fmla="*/ 10 w 28"/>
              <a:gd name="T13" fmla="*/ 116 h 200"/>
              <a:gd name="T14" fmla="*/ 14 w 28"/>
              <a:gd name="T15" fmla="*/ 120 h 200"/>
              <a:gd name="T16" fmla="*/ 18 w 28"/>
              <a:gd name="T17" fmla="*/ 116 h 200"/>
              <a:gd name="T18" fmla="*/ 14 w 28"/>
              <a:gd name="T19" fmla="*/ 112 h 200"/>
              <a:gd name="T20" fmla="*/ 14 w 28"/>
              <a:gd name="T21" fmla="*/ 144 h 200"/>
              <a:gd name="T22" fmla="*/ 10 w 28"/>
              <a:gd name="T23" fmla="*/ 148 h 200"/>
              <a:gd name="T24" fmla="*/ 14 w 28"/>
              <a:gd name="T25" fmla="*/ 152 h 200"/>
              <a:gd name="T26" fmla="*/ 18 w 28"/>
              <a:gd name="T27" fmla="*/ 148 h 200"/>
              <a:gd name="T28" fmla="*/ 14 w 28"/>
              <a:gd name="T29" fmla="*/ 144 h 200"/>
              <a:gd name="T30" fmla="*/ 14 w 28"/>
              <a:gd name="T31" fmla="*/ 160 h 200"/>
              <a:gd name="T32" fmla="*/ 10 w 28"/>
              <a:gd name="T33" fmla="*/ 164 h 200"/>
              <a:gd name="T34" fmla="*/ 14 w 28"/>
              <a:gd name="T35" fmla="*/ 168 h 200"/>
              <a:gd name="T36" fmla="*/ 18 w 28"/>
              <a:gd name="T37" fmla="*/ 164 h 200"/>
              <a:gd name="T38" fmla="*/ 14 w 28"/>
              <a:gd name="T39" fmla="*/ 160 h 200"/>
              <a:gd name="T40" fmla="*/ 14 w 28"/>
              <a:gd name="T41" fmla="*/ 192 h 200"/>
              <a:gd name="T42" fmla="*/ 10 w 28"/>
              <a:gd name="T43" fmla="*/ 196 h 200"/>
              <a:gd name="T44" fmla="*/ 14 w 28"/>
              <a:gd name="T45" fmla="*/ 200 h 200"/>
              <a:gd name="T46" fmla="*/ 18 w 28"/>
              <a:gd name="T47" fmla="*/ 196 h 200"/>
              <a:gd name="T48" fmla="*/ 14 w 28"/>
              <a:gd name="T49" fmla="*/ 192 h 200"/>
              <a:gd name="T50" fmla="*/ 14 w 28"/>
              <a:gd name="T51" fmla="*/ 176 h 200"/>
              <a:gd name="T52" fmla="*/ 10 w 28"/>
              <a:gd name="T53" fmla="*/ 180 h 200"/>
              <a:gd name="T54" fmla="*/ 14 w 28"/>
              <a:gd name="T55" fmla="*/ 184 h 200"/>
              <a:gd name="T56" fmla="*/ 18 w 28"/>
              <a:gd name="T57" fmla="*/ 180 h 200"/>
              <a:gd name="T58" fmla="*/ 14 w 28"/>
              <a:gd name="T59" fmla="*/ 176 h 200"/>
              <a:gd name="T60" fmla="*/ 14 w 28"/>
              <a:gd name="T61" fmla="*/ 64 h 200"/>
              <a:gd name="T62" fmla="*/ 10 w 28"/>
              <a:gd name="T63" fmla="*/ 68 h 200"/>
              <a:gd name="T64" fmla="*/ 14 w 28"/>
              <a:gd name="T65" fmla="*/ 72 h 200"/>
              <a:gd name="T66" fmla="*/ 18 w 28"/>
              <a:gd name="T67" fmla="*/ 68 h 200"/>
              <a:gd name="T68" fmla="*/ 14 w 28"/>
              <a:gd name="T69" fmla="*/ 64 h 200"/>
              <a:gd name="T70" fmla="*/ 14 w 28"/>
              <a:gd name="T71" fmla="*/ 96 h 200"/>
              <a:gd name="T72" fmla="*/ 10 w 28"/>
              <a:gd name="T73" fmla="*/ 100 h 200"/>
              <a:gd name="T74" fmla="*/ 14 w 28"/>
              <a:gd name="T75" fmla="*/ 104 h 200"/>
              <a:gd name="T76" fmla="*/ 18 w 28"/>
              <a:gd name="T77" fmla="*/ 100 h 200"/>
              <a:gd name="T78" fmla="*/ 14 w 28"/>
              <a:gd name="T79" fmla="*/ 96 h 200"/>
              <a:gd name="T80" fmla="*/ 14 w 28"/>
              <a:gd name="T81" fmla="*/ 32 h 200"/>
              <a:gd name="T82" fmla="*/ 10 w 28"/>
              <a:gd name="T83" fmla="*/ 36 h 200"/>
              <a:gd name="T84" fmla="*/ 14 w 28"/>
              <a:gd name="T85" fmla="*/ 40 h 200"/>
              <a:gd name="T86" fmla="*/ 18 w 28"/>
              <a:gd name="T87" fmla="*/ 36 h 200"/>
              <a:gd name="T88" fmla="*/ 14 w 28"/>
              <a:gd name="T89" fmla="*/ 32 h 200"/>
              <a:gd name="T90" fmla="*/ 14 w 28"/>
              <a:gd name="T91" fmla="*/ 0 h 200"/>
              <a:gd name="T92" fmla="*/ 0 w 28"/>
              <a:gd name="T93" fmla="*/ 14 h 200"/>
              <a:gd name="T94" fmla="*/ 14 w 28"/>
              <a:gd name="T95" fmla="*/ 28 h 200"/>
              <a:gd name="T96" fmla="*/ 28 w 28"/>
              <a:gd name="T97" fmla="*/ 14 h 200"/>
              <a:gd name="T98" fmla="*/ 14 w 28"/>
              <a:gd name="T99" fmla="*/ 0 h 200"/>
              <a:gd name="T100" fmla="*/ 14 w 28"/>
              <a:gd name="T101" fmla="*/ 48 h 200"/>
              <a:gd name="T102" fmla="*/ 10 w 28"/>
              <a:gd name="T103" fmla="*/ 52 h 200"/>
              <a:gd name="T104" fmla="*/ 14 w 28"/>
              <a:gd name="T105" fmla="*/ 56 h 200"/>
              <a:gd name="T106" fmla="*/ 18 w 28"/>
              <a:gd name="T107" fmla="*/ 52 h 200"/>
              <a:gd name="T108" fmla="*/ 14 w 28"/>
              <a:gd name="T109" fmla="*/ 48 h 200"/>
              <a:gd name="T110" fmla="*/ 14 w 28"/>
              <a:gd name="T111" fmla="*/ 80 h 200"/>
              <a:gd name="T112" fmla="*/ 10 w 28"/>
              <a:gd name="T113" fmla="*/ 84 h 200"/>
              <a:gd name="T114" fmla="*/ 14 w 28"/>
              <a:gd name="T115" fmla="*/ 88 h 200"/>
              <a:gd name="T116" fmla="*/ 18 w 28"/>
              <a:gd name="T117" fmla="*/ 84 h 200"/>
              <a:gd name="T118" fmla="*/ 14 w 28"/>
              <a:gd name="T119" fmla="*/ 8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" h="200">
                <a:moveTo>
                  <a:pt x="14" y="128"/>
                </a:moveTo>
                <a:cubicBezTo>
                  <a:pt x="12" y="128"/>
                  <a:pt x="10" y="130"/>
                  <a:pt x="10" y="132"/>
                </a:cubicBezTo>
                <a:cubicBezTo>
                  <a:pt x="10" y="134"/>
                  <a:pt x="12" y="136"/>
                  <a:pt x="14" y="136"/>
                </a:cubicBezTo>
                <a:cubicBezTo>
                  <a:pt x="16" y="136"/>
                  <a:pt x="18" y="134"/>
                  <a:pt x="18" y="132"/>
                </a:cubicBezTo>
                <a:cubicBezTo>
                  <a:pt x="18" y="130"/>
                  <a:pt x="16" y="128"/>
                  <a:pt x="14" y="128"/>
                </a:cubicBezTo>
                <a:close/>
                <a:moveTo>
                  <a:pt x="14" y="112"/>
                </a:moveTo>
                <a:cubicBezTo>
                  <a:pt x="12" y="112"/>
                  <a:pt x="10" y="114"/>
                  <a:pt x="10" y="116"/>
                </a:cubicBezTo>
                <a:cubicBezTo>
                  <a:pt x="10" y="118"/>
                  <a:pt x="12" y="120"/>
                  <a:pt x="14" y="120"/>
                </a:cubicBezTo>
                <a:cubicBezTo>
                  <a:pt x="16" y="120"/>
                  <a:pt x="18" y="118"/>
                  <a:pt x="18" y="116"/>
                </a:cubicBezTo>
                <a:cubicBezTo>
                  <a:pt x="18" y="114"/>
                  <a:pt x="16" y="112"/>
                  <a:pt x="14" y="112"/>
                </a:cubicBezTo>
                <a:close/>
                <a:moveTo>
                  <a:pt x="14" y="144"/>
                </a:moveTo>
                <a:cubicBezTo>
                  <a:pt x="12" y="144"/>
                  <a:pt x="10" y="146"/>
                  <a:pt x="10" y="148"/>
                </a:cubicBezTo>
                <a:cubicBezTo>
                  <a:pt x="10" y="150"/>
                  <a:pt x="12" y="152"/>
                  <a:pt x="14" y="152"/>
                </a:cubicBezTo>
                <a:cubicBezTo>
                  <a:pt x="16" y="152"/>
                  <a:pt x="18" y="150"/>
                  <a:pt x="18" y="148"/>
                </a:cubicBezTo>
                <a:cubicBezTo>
                  <a:pt x="18" y="146"/>
                  <a:pt x="16" y="144"/>
                  <a:pt x="14" y="144"/>
                </a:cubicBezTo>
                <a:close/>
                <a:moveTo>
                  <a:pt x="14" y="160"/>
                </a:moveTo>
                <a:cubicBezTo>
                  <a:pt x="12" y="160"/>
                  <a:pt x="10" y="162"/>
                  <a:pt x="10" y="164"/>
                </a:cubicBezTo>
                <a:cubicBezTo>
                  <a:pt x="10" y="166"/>
                  <a:pt x="12" y="168"/>
                  <a:pt x="14" y="168"/>
                </a:cubicBezTo>
                <a:cubicBezTo>
                  <a:pt x="16" y="168"/>
                  <a:pt x="18" y="166"/>
                  <a:pt x="18" y="164"/>
                </a:cubicBezTo>
                <a:cubicBezTo>
                  <a:pt x="18" y="162"/>
                  <a:pt x="16" y="160"/>
                  <a:pt x="14" y="160"/>
                </a:cubicBezTo>
                <a:close/>
                <a:moveTo>
                  <a:pt x="14" y="192"/>
                </a:moveTo>
                <a:cubicBezTo>
                  <a:pt x="12" y="192"/>
                  <a:pt x="10" y="194"/>
                  <a:pt x="10" y="196"/>
                </a:cubicBezTo>
                <a:cubicBezTo>
                  <a:pt x="10" y="198"/>
                  <a:pt x="12" y="200"/>
                  <a:pt x="14" y="200"/>
                </a:cubicBezTo>
                <a:cubicBezTo>
                  <a:pt x="16" y="200"/>
                  <a:pt x="18" y="198"/>
                  <a:pt x="18" y="196"/>
                </a:cubicBezTo>
                <a:cubicBezTo>
                  <a:pt x="18" y="194"/>
                  <a:pt x="16" y="192"/>
                  <a:pt x="14" y="192"/>
                </a:cubicBezTo>
                <a:close/>
                <a:moveTo>
                  <a:pt x="14" y="176"/>
                </a:moveTo>
                <a:cubicBezTo>
                  <a:pt x="12" y="176"/>
                  <a:pt x="10" y="178"/>
                  <a:pt x="10" y="180"/>
                </a:cubicBezTo>
                <a:cubicBezTo>
                  <a:pt x="10" y="182"/>
                  <a:pt x="12" y="184"/>
                  <a:pt x="14" y="184"/>
                </a:cubicBezTo>
                <a:cubicBezTo>
                  <a:pt x="16" y="184"/>
                  <a:pt x="18" y="182"/>
                  <a:pt x="18" y="180"/>
                </a:cubicBezTo>
                <a:cubicBezTo>
                  <a:pt x="18" y="178"/>
                  <a:pt x="16" y="176"/>
                  <a:pt x="14" y="176"/>
                </a:cubicBezTo>
                <a:close/>
                <a:moveTo>
                  <a:pt x="14" y="64"/>
                </a:moveTo>
                <a:cubicBezTo>
                  <a:pt x="12" y="64"/>
                  <a:pt x="10" y="66"/>
                  <a:pt x="10" y="68"/>
                </a:cubicBezTo>
                <a:cubicBezTo>
                  <a:pt x="10" y="70"/>
                  <a:pt x="12" y="72"/>
                  <a:pt x="14" y="72"/>
                </a:cubicBezTo>
                <a:cubicBezTo>
                  <a:pt x="16" y="72"/>
                  <a:pt x="18" y="70"/>
                  <a:pt x="18" y="68"/>
                </a:cubicBezTo>
                <a:cubicBezTo>
                  <a:pt x="18" y="66"/>
                  <a:pt x="16" y="64"/>
                  <a:pt x="14" y="64"/>
                </a:cubicBezTo>
                <a:close/>
                <a:moveTo>
                  <a:pt x="14" y="96"/>
                </a:moveTo>
                <a:cubicBezTo>
                  <a:pt x="12" y="96"/>
                  <a:pt x="10" y="98"/>
                  <a:pt x="10" y="100"/>
                </a:cubicBezTo>
                <a:cubicBezTo>
                  <a:pt x="10" y="102"/>
                  <a:pt x="12" y="104"/>
                  <a:pt x="14" y="104"/>
                </a:cubicBezTo>
                <a:cubicBezTo>
                  <a:pt x="16" y="104"/>
                  <a:pt x="18" y="102"/>
                  <a:pt x="18" y="100"/>
                </a:cubicBezTo>
                <a:cubicBezTo>
                  <a:pt x="18" y="98"/>
                  <a:pt x="16" y="96"/>
                  <a:pt x="14" y="96"/>
                </a:cubicBezTo>
                <a:close/>
                <a:moveTo>
                  <a:pt x="14" y="32"/>
                </a:moveTo>
                <a:cubicBezTo>
                  <a:pt x="12" y="32"/>
                  <a:pt x="10" y="34"/>
                  <a:pt x="10" y="36"/>
                </a:cubicBezTo>
                <a:cubicBezTo>
                  <a:pt x="10" y="38"/>
                  <a:pt x="12" y="40"/>
                  <a:pt x="14" y="40"/>
                </a:cubicBezTo>
                <a:cubicBezTo>
                  <a:pt x="16" y="40"/>
                  <a:pt x="18" y="38"/>
                  <a:pt x="18" y="36"/>
                </a:cubicBezTo>
                <a:cubicBezTo>
                  <a:pt x="18" y="34"/>
                  <a:pt x="16" y="32"/>
                  <a:pt x="14" y="32"/>
                </a:cubicBezTo>
                <a:close/>
                <a:moveTo>
                  <a:pt x="14" y="0"/>
                </a:moveTo>
                <a:cubicBezTo>
                  <a:pt x="7" y="0"/>
                  <a:pt x="0" y="7"/>
                  <a:pt x="0" y="14"/>
                </a:cubicBezTo>
                <a:cubicBezTo>
                  <a:pt x="0" y="22"/>
                  <a:pt x="7" y="28"/>
                  <a:pt x="14" y="28"/>
                </a:cubicBezTo>
                <a:cubicBezTo>
                  <a:pt x="22" y="28"/>
                  <a:pt x="28" y="22"/>
                  <a:pt x="28" y="14"/>
                </a:cubicBezTo>
                <a:cubicBezTo>
                  <a:pt x="28" y="7"/>
                  <a:pt x="22" y="0"/>
                  <a:pt x="14" y="0"/>
                </a:cubicBezTo>
                <a:close/>
                <a:moveTo>
                  <a:pt x="14" y="48"/>
                </a:moveTo>
                <a:cubicBezTo>
                  <a:pt x="12" y="48"/>
                  <a:pt x="10" y="50"/>
                  <a:pt x="10" y="52"/>
                </a:cubicBezTo>
                <a:cubicBezTo>
                  <a:pt x="10" y="54"/>
                  <a:pt x="12" y="56"/>
                  <a:pt x="14" y="56"/>
                </a:cubicBezTo>
                <a:cubicBezTo>
                  <a:pt x="16" y="56"/>
                  <a:pt x="18" y="54"/>
                  <a:pt x="18" y="52"/>
                </a:cubicBezTo>
                <a:cubicBezTo>
                  <a:pt x="18" y="50"/>
                  <a:pt x="16" y="48"/>
                  <a:pt x="14" y="48"/>
                </a:cubicBezTo>
                <a:close/>
                <a:moveTo>
                  <a:pt x="14" y="80"/>
                </a:moveTo>
                <a:cubicBezTo>
                  <a:pt x="12" y="80"/>
                  <a:pt x="10" y="82"/>
                  <a:pt x="10" y="84"/>
                </a:cubicBezTo>
                <a:cubicBezTo>
                  <a:pt x="10" y="86"/>
                  <a:pt x="12" y="88"/>
                  <a:pt x="14" y="88"/>
                </a:cubicBezTo>
                <a:cubicBezTo>
                  <a:pt x="16" y="88"/>
                  <a:pt x="18" y="86"/>
                  <a:pt x="18" y="84"/>
                </a:cubicBezTo>
                <a:cubicBezTo>
                  <a:pt x="18" y="82"/>
                  <a:pt x="16" y="80"/>
                  <a:pt x="14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9" name="Group 27"/>
          <p:cNvGrpSpPr/>
          <p:nvPr/>
        </p:nvGrpSpPr>
        <p:grpSpPr>
          <a:xfrm>
            <a:off x="1688044" y="4413829"/>
            <a:ext cx="1177147" cy="1749413"/>
            <a:chOff x="776288" y="3940175"/>
            <a:chExt cx="1260475" cy="1873250"/>
          </a:xfrm>
          <a:solidFill>
            <a:srgbClr val="5577D1"/>
          </a:solidFill>
        </p:grpSpPr>
        <p:sp>
          <p:nvSpPr>
            <p:cNvPr id="40" name="Freeform 1312"/>
            <p:cNvSpPr/>
            <p:nvPr/>
          </p:nvSpPr>
          <p:spPr bwMode="auto">
            <a:xfrm>
              <a:off x="1458913" y="3940175"/>
              <a:ext cx="127000" cy="1400175"/>
            </a:xfrm>
            <a:custGeom>
              <a:avLst/>
              <a:gdLst>
                <a:gd name="T0" fmla="*/ 20 w 40"/>
                <a:gd name="T1" fmla="*/ 441 h 441"/>
                <a:gd name="T2" fmla="*/ 0 w 40"/>
                <a:gd name="T3" fmla="*/ 421 h 441"/>
                <a:gd name="T4" fmla="*/ 0 w 40"/>
                <a:gd name="T5" fmla="*/ 20 h 441"/>
                <a:gd name="T6" fmla="*/ 20 w 40"/>
                <a:gd name="T7" fmla="*/ 0 h 441"/>
                <a:gd name="T8" fmla="*/ 40 w 40"/>
                <a:gd name="T9" fmla="*/ 20 h 441"/>
                <a:gd name="T10" fmla="*/ 40 w 40"/>
                <a:gd name="T11" fmla="*/ 421 h 441"/>
                <a:gd name="T12" fmla="*/ 20 w 40"/>
                <a:gd name="T13" fmla="*/ 441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41">
                  <a:moveTo>
                    <a:pt x="20" y="441"/>
                  </a:moveTo>
                  <a:cubicBezTo>
                    <a:pt x="9" y="441"/>
                    <a:pt x="0" y="432"/>
                    <a:pt x="0" y="4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421"/>
                    <a:pt x="40" y="421"/>
                    <a:pt x="40" y="421"/>
                  </a:cubicBezTo>
                  <a:cubicBezTo>
                    <a:pt x="40" y="432"/>
                    <a:pt x="31" y="441"/>
                    <a:pt x="20" y="4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1313"/>
            <p:cNvSpPr/>
            <p:nvPr/>
          </p:nvSpPr>
          <p:spPr bwMode="auto">
            <a:xfrm>
              <a:off x="1233488" y="4086225"/>
              <a:ext cx="577850" cy="1489075"/>
            </a:xfrm>
            <a:custGeom>
              <a:avLst/>
              <a:gdLst>
                <a:gd name="T0" fmla="*/ 91 w 182"/>
                <a:gd name="T1" fmla="*/ 469 h 469"/>
                <a:gd name="T2" fmla="*/ 0 w 182"/>
                <a:gd name="T3" fmla="*/ 378 h 469"/>
                <a:gd name="T4" fmla="*/ 0 w 182"/>
                <a:gd name="T5" fmla="*/ 40 h 469"/>
                <a:gd name="T6" fmla="*/ 20 w 182"/>
                <a:gd name="T7" fmla="*/ 20 h 469"/>
                <a:gd name="T8" fmla="*/ 41 w 182"/>
                <a:gd name="T9" fmla="*/ 40 h 469"/>
                <a:gd name="T10" fmla="*/ 41 w 182"/>
                <a:gd name="T11" fmla="*/ 378 h 469"/>
                <a:gd name="T12" fmla="*/ 91 w 182"/>
                <a:gd name="T13" fmla="*/ 429 h 469"/>
                <a:gd name="T14" fmla="*/ 141 w 182"/>
                <a:gd name="T15" fmla="*/ 378 h 469"/>
                <a:gd name="T16" fmla="*/ 141 w 182"/>
                <a:gd name="T17" fmla="*/ 20 h 469"/>
                <a:gd name="T18" fmla="*/ 162 w 182"/>
                <a:gd name="T19" fmla="*/ 0 h 469"/>
                <a:gd name="T20" fmla="*/ 182 w 182"/>
                <a:gd name="T21" fmla="*/ 20 h 469"/>
                <a:gd name="T22" fmla="*/ 182 w 182"/>
                <a:gd name="T23" fmla="*/ 378 h 469"/>
                <a:gd name="T24" fmla="*/ 91 w 182"/>
                <a:gd name="T2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469">
                  <a:moveTo>
                    <a:pt x="91" y="469"/>
                  </a:moveTo>
                  <a:cubicBezTo>
                    <a:pt x="41" y="469"/>
                    <a:pt x="0" y="428"/>
                    <a:pt x="0" y="37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29"/>
                    <a:pt x="9" y="20"/>
                    <a:pt x="20" y="20"/>
                  </a:cubicBezTo>
                  <a:cubicBezTo>
                    <a:pt x="32" y="20"/>
                    <a:pt x="41" y="29"/>
                    <a:pt x="41" y="40"/>
                  </a:cubicBezTo>
                  <a:cubicBezTo>
                    <a:pt x="41" y="378"/>
                    <a:pt x="41" y="378"/>
                    <a:pt x="41" y="378"/>
                  </a:cubicBezTo>
                  <a:cubicBezTo>
                    <a:pt x="41" y="406"/>
                    <a:pt x="63" y="429"/>
                    <a:pt x="91" y="429"/>
                  </a:cubicBezTo>
                  <a:cubicBezTo>
                    <a:pt x="119" y="429"/>
                    <a:pt x="141" y="406"/>
                    <a:pt x="141" y="378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9"/>
                    <a:pt x="151" y="0"/>
                    <a:pt x="162" y="0"/>
                  </a:cubicBezTo>
                  <a:cubicBezTo>
                    <a:pt x="173" y="0"/>
                    <a:pt x="182" y="9"/>
                    <a:pt x="182" y="20"/>
                  </a:cubicBezTo>
                  <a:cubicBezTo>
                    <a:pt x="182" y="378"/>
                    <a:pt x="182" y="378"/>
                    <a:pt x="182" y="378"/>
                  </a:cubicBezTo>
                  <a:cubicBezTo>
                    <a:pt x="182" y="428"/>
                    <a:pt x="141" y="469"/>
                    <a:pt x="91" y="4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1314"/>
            <p:cNvSpPr/>
            <p:nvPr/>
          </p:nvSpPr>
          <p:spPr bwMode="auto">
            <a:xfrm>
              <a:off x="776288" y="4327525"/>
              <a:ext cx="1260475" cy="1485900"/>
            </a:xfrm>
            <a:custGeom>
              <a:avLst/>
              <a:gdLst>
                <a:gd name="T0" fmla="*/ 235 w 397"/>
                <a:gd name="T1" fmla="*/ 468 h 468"/>
                <a:gd name="T2" fmla="*/ 73 w 397"/>
                <a:gd name="T3" fmla="*/ 306 h 468"/>
                <a:gd name="T4" fmla="*/ 73 w 397"/>
                <a:gd name="T5" fmla="*/ 241 h 468"/>
                <a:gd name="T6" fmla="*/ 20 w 397"/>
                <a:gd name="T7" fmla="*/ 188 h 468"/>
                <a:gd name="T8" fmla="*/ 0 w 397"/>
                <a:gd name="T9" fmla="*/ 168 h 468"/>
                <a:gd name="T10" fmla="*/ 20 w 397"/>
                <a:gd name="T11" fmla="*/ 147 h 468"/>
                <a:gd name="T12" fmla="*/ 114 w 397"/>
                <a:gd name="T13" fmla="*/ 241 h 468"/>
                <a:gd name="T14" fmla="*/ 114 w 397"/>
                <a:gd name="T15" fmla="*/ 306 h 468"/>
                <a:gd name="T16" fmla="*/ 235 w 397"/>
                <a:gd name="T17" fmla="*/ 427 h 468"/>
                <a:gd name="T18" fmla="*/ 356 w 397"/>
                <a:gd name="T19" fmla="*/ 306 h 468"/>
                <a:gd name="T20" fmla="*/ 356 w 397"/>
                <a:gd name="T21" fmla="*/ 21 h 468"/>
                <a:gd name="T22" fmla="*/ 377 w 397"/>
                <a:gd name="T23" fmla="*/ 0 h 468"/>
                <a:gd name="T24" fmla="*/ 397 w 397"/>
                <a:gd name="T25" fmla="*/ 21 h 468"/>
                <a:gd name="T26" fmla="*/ 397 w 397"/>
                <a:gd name="T27" fmla="*/ 306 h 468"/>
                <a:gd name="T28" fmla="*/ 235 w 397"/>
                <a:gd name="T29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7" h="468">
                  <a:moveTo>
                    <a:pt x="235" y="468"/>
                  </a:moveTo>
                  <a:cubicBezTo>
                    <a:pt x="146" y="468"/>
                    <a:pt x="73" y="395"/>
                    <a:pt x="73" y="306"/>
                  </a:cubicBezTo>
                  <a:cubicBezTo>
                    <a:pt x="73" y="241"/>
                    <a:pt x="73" y="241"/>
                    <a:pt x="73" y="241"/>
                  </a:cubicBezTo>
                  <a:cubicBezTo>
                    <a:pt x="73" y="212"/>
                    <a:pt x="50" y="188"/>
                    <a:pt x="20" y="188"/>
                  </a:cubicBezTo>
                  <a:cubicBezTo>
                    <a:pt x="9" y="188"/>
                    <a:pt x="0" y="179"/>
                    <a:pt x="0" y="168"/>
                  </a:cubicBezTo>
                  <a:cubicBezTo>
                    <a:pt x="0" y="156"/>
                    <a:pt x="9" y="147"/>
                    <a:pt x="20" y="147"/>
                  </a:cubicBezTo>
                  <a:cubicBezTo>
                    <a:pt x="72" y="147"/>
                    <a:pt x="114" y="189"/>
                    <a:pt x="114" y="241"/>
                  </a:cubicBezTo>
                  <a:cubicBezTo>
                    <a:pt x="114" y="306"/>
                    <a:pt x="114" y="306"/>
                    <a:pt x="114" y="306"/>
                  </a:cubicBezTo>
                  <a:cubicBezTo>
                    <a:pt x="114" y="373"/>
                    <a:pt x="168" y="427"/>
                    <a:pt x="235" y="427"/>
                  </a:cubicBezTo>
                  <a:cubicBezTo>
                    <a:pt x="302" y="427"/>
                    <a:pt x="356" y="373"/>
                    <a:pt x="356" y="306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9"/>
                    <a:pt x="365" y="0"/>
                    <a:pt x="377" y="0"/>
                  </a:cubicBezTo>
                  <a:cubicBezTo>
                    <a:pt x="388" y="0"/>
                    <a:pt x="397" y="9"/>
                    <a:pt x="397" y="21"/>
                  </a:cubicBezTo>
                  <a:cubicBezTo>
                    <a:pt x="397" y="306"/>
                    <a:pt x="397" y="306"/>
                    <a:pt x="397" y="306"/>
                  </a:cubicBezTo>
                  <a:cubicBezTo>
                    <a:pt x="397" y="395"/>
                    <a:pt x="324" y="468"/>
                    <a:pt x="235" y="4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5" name="Group 32"/>
          <p:cNvGrpSpPr/>
          <p:nvPr/>
        </p:nvGrpSpPr>
        <p:grpSpPr>
          <a:xfrm>
            <a:off x="9104711" y="4413829"/>
            <a:ext cx="1174182" cy="1749413"/>
            <a:chOff x="2809876" y="3940175"/>
            <a:chExt cx="1257300" cy="1873250"/>
          </a:xfrm>
          <a:solidFill>
            <a:srgbClr val="2A3F74"/>
          </a:solidFill>
        </p:grpSpPr>
        <p:sp>
          <p:nvSpPr>
            <p:cNvPr id="46" name="Freeform 1316"/>
            <p:cNvSpPr/>
            <p:nvPr/>
          </p:nvSpPr>
          <p:spPr bwMode="auto">
            <a:xfrm>
              <a:off x="3489326" y="3940175"/>
              <a:ext cx="130175" cy="1400175"/>
            </a:xfrm>
            <a:custGeom>
              <a:avLst/>
              <a:gdLst>
                <a:gd name="T0" fmla="*/ 21 w 41"/>
                <a:gd name="T1" fmla="*/ 441 h 441"/>
                <a:gd name="T2" fmla="*/ 0 w 41"/>
                <a:gd name="T3" fmla="*/ 421 h 441"/>
                <a:gd name="T4" fmla="*/ 0 w 41"/>
                <a:gd name="T5" fmla="*/ 20 h 441"/>
                <a:gd name="T6" fmla="*/ 21 w 41"/>
                <a:gd name="T7" fmla="*/ 0 h 441"/>
                <a:gd name="T8" fmla="*/ 41 w 41"/>
                <a:gd name="T9" fmla="*/ 20 h 441"/>
                <a:gd name="T10" fmla="*/ 41 w 41"/>
                <a:gd name="T11" fmla="*/ 421 h 441"/>
                <a:gd name="T12" fmla="*/ 21 w 41"/>
                <a:gd name="T13" fmla="*/ 441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41">
                  <a:moveTo>
                    <a:pt x="21" y="441"/>
                  </a:moveTo>
                  <a:cubicBezTo>
                    <a:pt x="9" y="441"/>
                    <a:pt x="0" y="432"/>
                    <a:pt x="0" y="4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2" y="0"/>
                    <a:pt x="41" y="9"/>
                    <a:pt x="41" y="20"/>
                  </a:cubicBezTo>
                  <a:cubicBezTo>
                    <a:pt x="41" y="421"/>
                    <a:pt x="41" y="421"/>
                    <a:pt x="41" y="421"/>
                  </a:cubicBezTo>
                  <a:cubicBezTo>
                    <a:pt x="41" y="432"/>
                    <a:pt x="32" y="441"/>
                    <a:pt x="21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Freeform 1317"/>
            <p:cNvSpPr/>
            <p:nvPr/>
          </p:nvSpPr>
          <p:spPr bwMode="auto">
            <a:xfrm>
              <a:off x="3267076" y="4086225"/>
              <a:ext cx="577850" cy="1489075"/>
            </a:xfrm>
            <a:custGeom>
              <a:avLst/>
              <a:gdLst>
                <a:gd name="T0" fmla="*/ 91 w 182"/>
                <a:gd name="T1" fmla="*/ 469 h 469"/>
                <a:gd name="T2" fmla="*/ 0 w 182"/>
                <a:gd name="T3" fmla="*/ 378 h 469"/>
                <a:gd name="T4" fmla="*/ 0 w 182"/>
                <a:gd name="T5" fmla="*/ 40 h 469"/>
                <a:gd name="T6" fmla="*/ 20 w 182"/>
                <a:gd name="T7" fmla="*/ 20 h 469"/>
                <a:gd name="T8" fmla="*/ 40 w 182"/>
                <a:gd name="T9" fmla="*/ 40 h 469"/>
                <a:gd name="T10" fmla="*/ 40 w 182"/>
                <a:gd name="T11" fmla="*/ 378 h 469"/>
                <a:gd name="T12" fmla="*/ 91 w 182"/>
                <a:gd name="T13" fmla="*/ 429 h 469"/>
                <a:gd name="T14" fmla="*/ 141 w 182"/>
                <a:gd name="T15" fmla="*/ 378 h 469"/>
                <a:gd name="T16" fmla="*/ 141 w 182"/>
                <a:gd name="T17" fmla="*/ 20 h 469"/>
                <a:gd name="T18" fmla="*/ 161 w 182"/>
                <a:gd name="T19" fmla="*/ 0 h 469"/>
                <a:gd name="T20" fmla="*/ 182 w 182"/>
                <a:gd name="T21" fmla="*/ 20 h 469"/>
                <a:gd name="T22" fmla="*/ 182 w 182"/>
                <a:gd name="T23" fmla="*/ 378 h 469"/>
                <a:gd name="T24" fmla="*/ 91 w 182"/>
                <a:gd name="T2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469">
                  <a:moveTo>
                    <a:pt x="91" y="469"/>
                  </a:moveTo>
                  <a:cubicBezTo>
                    <a:pt x="40" y="469"/>
                    <a:pt x="0" y="428"/>
                    <a:pt x="0" y="37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29"/>
                    <a:pt x="9" y="20"/>
                    <a:pt x="20" y="20"/>
                  </a:cubicBezTo>
                  <a:cubicBezTo>
                    <a:pt x="31" y="20"/>
                    <a:pt x="40" y="29"/>
                    <a:pt x="40" y="40"/>
                  </a:cubicBezTo>
                  <a:cubicBezTo>
                    <a:pt x="40" y="378"/>
                    <a:pt x="40" y="378"/>
                    <a:pt x="40" y="378"/>
                  </a:cubicBezTo>
                  <a:cubicBezTo>
                    <a:pt x="40" y="406"/>
                    <a:pt x="63" y="429"/>
                    <a:pt x="91" y="429"/>
                  </a:cubicBezTo>
                  <a:cubicBezTo>
                    <a:pt x="118" y="429"/>
                    <a:pt x="141" y="406"/>
                    <a:pt x="141" y="378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9"/>
                    <a:pt x="150" y="0"/>
                    <a:pt x="161" y="0"/>
                  </a:cubicBezTo>
                  <a:cubicBezTo>
                    <a:pt x="173" y="0"/>
                    <a:pt x="182" y="9"/>
                    <a:pt x="182" y="20"/>
                  </a:cubicBezTo>
                  <a:cubicBezTo>
                    <a:pt x="182" y="378"/>
                    <a:pt x="182" y="378"/>
                    <a:pt x="182" y="378"/>
                  </a:cubicBezTo>
                  <a:cubicBezTo>
                    <a:pt x="182" y="428"/>
                    <a:pt x="141" y="469"/>
                    <a:pt x="91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8" name="Freeform 1318"/>
            <p:cNvSpPr/>
            <p:nvPr/>
          </p:nvSpPr>
          <p:spPr bwMode="auto">
            <a:xfrm>
              <a:off x="2809876" y="4327525"/>
              <a:ext cx="1257300" cy="1485900"/>
            </a:xfrm>
            <a:custGeom>
              <a:avLst/>
              <a:gdLst>
                <a:gd name="T0" fmla="*/ 235 w 396"/>
                <a:gd name="T1" fmla="*/ 468 h 468"/>
                <a:gd name="T2" fmla="*/ 73 w 396"/>
                <a:gd name="T3" fmla="*/ 306 h 468"/>
                <a:gd name="T4" fmla="*/ 73 w 396"/>
                <a:gd name="T5" fmla="*/ 241 h 468"/>
                <a:gd name="T6" fmla="*/ 20 w 396"/>
                <a:gd name="T7" fmla="*/ 188 h 468"/>
                <a:gd name="T8" fmla="*/ 0 w 396"/>
                <a:gd name="T9" fmla="*/ 168 h 468"/>
                <a:gd name="T10" fmla="*/ 20 w 396"/>
                <a:gd name="T11" fmla="*/ 147 h 468"/>
                <a:gd name="T12" fmla="*/ 114 w 396"/>
                <a:gd name="T13" fmla="*/ 241 h 468"/>
                <a:gd name="T14" fmla="*/ 114 w 396"/>
                <a:gd name="T15" fmla="*/ 306 h 468"/>
                <a:gd name="T16" fmla="*/ 235 w 396"/>
                <a:gd name="T17" fmla="*/ 427 h 468"/>
                <a:gd name="T18" fmla="*/ 356 w 396"/>
                <a:gd name="T19" fmla="*/ 306 h 468"/>
                <a:gd name="T20" fmla="*/ 356 w 396"/>
                <a:gd name="T21" fmla="*/ 21 h 468"/>
                <a:gd name="T22" fmla="*/ 376 w 396"/>
                <a:gd name="T23" fmla="*/ 0 h 468"/>
                <a:gd name="T24" fmla="*/ 396 w 396"/>
                <a:gd name="T25" fmla="*/ 21 h 468"/>
                <a:gd name="T26" fmla="*/ 396 w 396"/>
                <a:gd name="T27" fmla="*/ 306 h 468"/>
                <a:gd name="T28" fmla="*/ 235 w 396"/>
                <a:gd name="T29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6" h="468">
                  <a:moveTo>
                    <a:pt x="235" y="468"/>
                  </a:moveTo>
                  <a:cubicBezTo>
                    <a:pt x="145" y="468"/>
                    <a:pt x="73" y="395"/>
                    <a:pt x="73" y="306"/>
                  </a:cubicBezTo>
                  <a:cubicBezTo>
                    <a:pt x="73" y="241"/>
                    <a:pt x="73" y="241"/>
                    <a:pt x="73" y="241"/>
                  </a:cubicBezTo>
                  <a:cubicBezTo>
                    <a:pt x="73" y="212"/>
                    <a:pt x="49" y="188"/>
                    <a:pt x="20" y="188"/>
                  </a:cubicBezTo>
                  <a:cubicBezTo>
                    <a:pt x="9" y="188"/>
                    <a:pt x="0" y="179"/>
                    <a:pt x="0" y="168"/>
                  </a:cubicBezTo>
                  <a:cubicBezTo>
                    <a:pt x="0" y="156"/>
                    <a:pt x="9" y="147"/>
                    <a:pt x="20" y="147"/>
                  </a:cubicBezTo>
                  <a:cubicBezTo>
                    <a:pt x="72" y="147"/>
                    <a:pt x="114" y="189"/>
                    <a:pt x="114" y="241"/>
                  </a:cubicBezTo>
                  <a:cubicBezTo>
                    <a:pt x="114" y="306"/>
                    <a:pt x="114" y="306"/>
                    <a:pt x="114" y="306"/>
                  </a:cubicBezTo>
                  <a:cubicBezTo>
                    <a:pt x="114" y="373"/>
                    <a:pt x="168" y="427"/>
                    <a:pt x="235" y="427"/>
                  </a:cubicBezTo>
                  <a:cubicBezTo>
                    <a:pt x="302" y="427"/>
                    <a:pt x="356" y="373"/>
                    <a:pt x="356" y="306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9"/>
                    <a:pt x="365" y="0"/>
                    <a:pt x="376" y="0"/>
                  </a:cubicBezTo>
                  <a:cubicBezTo>
                    <a:pt x="387" y="0"/>
                    <a:pt x="396" y="9"/>
                    <a:pt x="396" y="21"/>
                  </a:cubicBezTo>
                  <a:cubicBezTo>
                    <a:pt x="396" y="306"/>
                    <a:pt x="396" y="306"/>
                    <a:pt x="396" y="306"/>
                  </a:cubicBezTo>
                  <a:cubicBezTo>
                    <a:pt x="396" y="395"/>
                    <a:pt x="324" y="468"/>
                    <a:pt x="235" y="4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0" name="Group 37"/>
          <p:cNvGrpSpPr/>
          <p:nvPr/>
        </p:nvGrpSpPr>
        <p:grpSpPr>
          <a:xfrm>
            <a:off x="6531979" y="4413829"/>
            <a:ext cx="1177147" cy="1749413"/>
            <a:chOff x="4841876" y="3940175"/>
            <a:chExt cx="1260475" cy="1873250"/>
          </a:xfrm>
          <a:solidFill>
            <a:srgbClr val="5577D1"/>
          </a:solidFill>
        </p:grpSpPr>
        <p:sp>
          <p:nvSpPr>
            <p:cNvPr id="51" name="Freeform 1320"/>
            <p:cNvSpPr/>
            <p:nvPr/>
          </p:nvSpPr>
          <p:spPr bwMode="auto">
            <a:xfrm>
              <a:off x="5524501" y="3940175"/>
              <a:ext cx="130175" cy="1400175"/>
            </a:xfrm>
            <a:custGeom>
              <a:avLst/>
              <a:gdLst>
                <a:gd name="T0" fmla="*/ 20 w 41"/>
                <a:gd name="T1" fmla="*/ 441 h 441"/>
                <a:gd name="T2" fmla="*/ 0 w 41"/>
                <a:gd name="T3" fmla="*/ 421 h 441"/>
                <a:gd name="T4" fmla="*/ 0 w 41"/>
                <a:gd name="T5" fmla="*/ 20 h 441"/>
                <a:gd name="T6" fmla="*/ 20 w 41"/>
                <a:gd name="T7" fmla="*/ 0 h 441"/>
                <a:gd name="T8" fmla="*/ 41 w 41"/>
                <a:gd name="T9" fmla="*/ 20 h 441"/>
                <a:gd name="T10" fmla="*/ 41 w 41"/>
                <a:gd name="T11" fmla="*/ 421 h 441"/>
                <a:gd name="T12" fmla="*/ 20 w 41"/>
                <a:gd name="T13" fmla="*/ 441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41">
                  <a:moveTo>
                    <a:pt x="20" y="441"/>
                  </a:moveTo>
                  <a:cubicBezTo>
                    <a:pt x="9" y="441"/>
                    <a:pt x="0" y="432"/>
                    <a:pt x="0" y="4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0"/>
                  </a:cubicBezTo>
                  <a:cubicBezTo>
                    <a:pt x="41" y="421"/>
                    <a:pt x="41" y="421"/>
                    <a:pt x="41" y="421"/>
                  </a:cubicBezTo>
                  <a:cubicBezTo>
                    <a:pt x="41" y="432"/>
                    <a:pt x="32" y="441"/>
                    <a:pt x="20" y="4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Freeform 1321"/>
            <p:cNvSpPr/>
            <p:nvPr/>
          </p:nvSpPr>
          <p:spPr bwMode="auto">
            <a:xfrm>
              <a:off x="5299076" y="4086225"/>
              <a:ext cx="577850" cy="1489075"/>
            </a:xfrm>
            <a:custGeom>
              <a:avLst/>
              <a:gdLst>
                <a:gd name="T0" fmla="*/ 91 w 182"/>
                <a:gd name="T1" fmla="*/ 469 h 469"/>
                <a:gd name="T2" fmla="*/ 0 w 182"/>
                <a:gd name="T3" fmla="*/ 378 h 469"/>
                <a:gd name="T4" fmla="*/ 0 w 182"/>
                <a:gd name="T5" fmla="*/ 40 h 469"/>
                <a:gd name="T6" fmla="*/ 21 w 182"/>
                <a:gd name="T7" fmla="*/ 20 h 469"/>
                <a:gd name="T8" fmla="*/ 41 w 182"/>
                <a:gd name="T9" fmla="*/ 40 h 469"/>
                <a:gd name="T10" fmla="*/ 41 w 182"/>
                <a:gd name="T11" fmla="*/ 378 h 469"/>
                <a:gd name="T12" fmla="*/ 91 w 182"/>
                <a:gd name="T13" fmla="*/ 429 h 469"/>
                <a:gd name="T14" fmla="*/ 142 w 182"/>
                <a:gd name="T15" fmla="*/ 378 h 469"/>
                <a:gd name="T16" fmla="*/ 142 w 182"/>
                <a:gd name="T17" fmla="*/ 20 h 469"/>
                <a:gd name="T18" fmla="*/ 162 w 182"/>
                <a:gd name="T19" fmla="*/ 0 h 469"/>
                <a:gd name="T20" fmla="*/ 182 w 182"/>
                <a:gd name="T21" fmla="*/ 20 h 469"/>
                <a:gd name="T22" fmla="*/ 182 w 182"/>
                <a:gd name="T23" fmla="*/ 378 h 469"/>
                <a:gd name="T24" fmla="*/ 91 w 182"/>
                <a:gd name="T2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469">
                  <a:moveTo>
                    <a:pt x="91" y="469"/>
                  </a:moveTo>
                  <a:cubicBezTo>
                    <a:pt x="41" y="469"/>
                    <a:pt x="0" y="428"/>
                    <a:pt x="0" y="37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29"/>
                    <a:pt x="9" y="20"/>
                    <a:pt x="21" y="20"/>
                  </a:cubicBezTo>
                  <a:cubicBezTo>
                    <a:pt x="32" y="20"/>
                    <a:pt x="41" y="29"/>
                    <a:pt x="41" y="40"/>
                  </a:cubicBezTo>
                  <a:cubicBezTo>
                    <a:pt x="41" y="378"/>
                    <a:pt x="41" y="378"/>
                    <a:pt x="41" y="378"/>
                  </a:cubicBezTo>
                  <a:cubicBezTo>
                    <a:pt x="41" y="406"/>
                    <a:pt x="64" y="429"/>
                    <a:pt x="91" y="429"/>
                  </a:cubicBezTo>
                  <a:cubicBezTo>
                    <a:pt x="119" y="429"/>
                    <a:pt x="142" y="406"/>
                    <a:pt x="142" y="378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2" y="9"/>
                    <a:pt x="151" y="0"/>
                    <a:pt x="162" y="0"/>
                  </a:cubicBezTo>
                  <a:cubicBezTo>
                    <a:pt x="173" y="0"/>
                    <a:pt x="182" y="9"/>
                    <a:pt x="182" y="20"/>
                  </a:cubicBezTo>
                  <a:cubicBezTo>
                    <a:pt x="182" y="378"/>
                    <a:pt x="182" y="378"/>
                    <a:pt x="182" y="378"/>
                  </a:cubicBezTo>
                  <a:cubicBezTo>
                    <a:pt x="182" y="428"/>
                    <a:pt x="142" y="469"/>
                    <a:pt x="91" y="4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6" name="Freeform 1322"/>
            <p:cNvSpPr/>
            <p:nvPr/>
          </p:nvSpPr>
          <p:spPr bwMode="auto">
            <a:xfrm>
              <a:off x="4841876" y="4327525"/>
              <a:ext cx="1260475" cy="1485900"/>
            </a:xfrm>
            <a:custGeom>
              <a:avLst/>
              <a:gdLst>
                <a:gd name="T0" fmla="*/ 235 w 397"/>
                <a:gd name="T1" fmla="*/ 468 h 468"/>
                <a:gd name="T2" fmla="*/ 74 w 397"/>
                <a:gd name="T3" fmla="*/ 306 h 468"/>
                <a:gd name="T4" fmla="*/ 74 w 397"/>
                <a:gd name="T5" fmla="*/ 241 h 468"/>
                <a:gd name="T6" fmla="*/ 21 w 397"/>
                <a:gd name="T7" fmla="*/ 188 h 468"/>
                <a:gd name="T8" fmla="*/ 0 w 397"/>
                <a:gd name="T9" fmla="*/ 168 h 468"/>
                <a:gd name="T10" fmla="*/ 21 w 397"/>
                <a:gd name="T11" fmla="*/ 147 h 468"/>
                <a:gd name="T12" fmla="*/ 114 w 397"/>
                <a:gd name="T13" fmla="*/ 241 h 468"/>
                <a:gd name="T14" fmla="*/ 114 w 397"/>
                <a:gd name="T15" fmla="*/ 306 h 468"/>
                <a:gd name="T16" fmla="*/ 235 w 397"/>
                <a:gd name="T17" fmla="*/ 427 h 468"/>
                <a:gd name="T18" fmla="*/ 356 w 397"/>
                <a:gd name="T19" fmla="*/ 306 h 468"/>
                <a:gd name="T20" fmla="*/ 356 w 397"/>
                <a:gd name="T21" fmla="*/ 21 h 468"/>
                <a:gd name="T22" fmla="*/ 377 w 397"/>
                <a:gd name="T23" fmla="*/ 0 h 468"/>
                <a:gd name="T24" fmla="*/ 397 w 397"/>
                <a:gd name="T25" fmla="*/ 21 h 468"/>
                <a:gd name="T26" fmla="*/ 397 w 397"/>
                <a:gd name="T27" fmla="*/ 306 h 468"/>
                <a:gd name="T28" fmla="*/ 235 w 397"/>
                <a:gd name="T29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7" h="468">
                  <a:moveTo>
                    <a:pt x="235" y="468"/>
                  </a:moveTo>
                  <a:cubicBezTo>
                    <a:pt x="146" y="468"/>
                    <a:pt x="74" y="395"/>
                    <a:pt x="74" y="306"/>
                  </a:cubicBezTo>
                  <a:cubicBezTo>
                    <a:pt x="74" y="241"/>
                    <a:pt x="74" y="241"/>
                    <a:pt x="74" y="241"/>
                  </a:cubicBezTo>
                  <a:cubicBezTo>
                    <a:pt x="74" y="212"/>
                    <a:pt x="50" y="188"/>
                    <a:pt x="21" y="188"/>
                  </a:cubicBezTo>
                  <a:cubicBezTo>
                    <a:pt x="9" y="188"/>
                    <a:pt x="0" y="179"/>
                    <a:pt x="0" y="168"/>
                  </a:cubicBezTo>
                  <a:cubicBezTo>
                    <a:pt x="0" y="156"/>
                    <a:pt x="9" y="147"/>
                    <a:pt x="21" y="147"/>
                  </a:cubicBezTo>
                  <a:cubicBezTo>
                    <a:pt x="72" y="147"/>
                    <a:pt x="114" y="189"/>
                    <a:pt x="114" y="241"/>
                  </a:cubicBezTo>
                  <a:cubicBezTo>
                    <a:pt x="114" y="306"/>
                    <a:pt x="114" y="306"/>
                    <a:pt x="114" y="306"/>
                  </a:cubicBezTo>
                  <a:cubicBezTo>
                    <a:pt x="114" y="373"/>
                    <a:pt x="168" y="427"/>
                    <a:pt x="235" y="427"/>
                  </a:cubicBezTo>
                  <a:cubicBezTo>
                    <a:pt x="302" y="427"/>
                    <a:pt x="356" y="373"/>
                    <a:pt x="356" y="306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9"/>
                    <a:pt x="366" y="0"/>
                    <a:pt x="377" y="0"/>
                  </a:cubicBezTo>
                  <a:cubicBezTo>
                    <a:pt x="388" y="0"/>
                    <a:pt x="397" y="9"/>
                    <a:pt x="397" y="21"/>
                  </a:cubicBezTo>
                  <a:cubicBezTo>
                    <a:pt x="397" y="306"/>
                    <a:pt x="397" y="306"/>
                    <a:pt x="397" y="306"/>
                  </a:cubicBezTo>
                  <a:cubicBezTo>
                    <a:pt x="397" y="395"/>
                    <a:pt x="325" y="468"/>
                    <a:pt x="235" y="4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8" name="Group 42"/>
          <p:cNvGrpSpPr/>
          <p:nvPr/>
        </p:nvGrpSpPr>
        <p:grpSpPr>
          <a:xfrm>
            <a:off x="4187425" y="4413829"/>
            <a:ext cx="1177147" cy="1749413"/>
            <a:chOff x="6875463" y="3940175"/>
            <a:chExt cx="1260475" cy="1873250"/>
          </a:xfrm>
          <a:solidFill>
            <a:srgbClr val="2A3F74"/>
          </a:solidFill>
        </p:grpSpPr>
        <p:sp>
          <p:nvSpPr>
            <p:cNvPr id="59" name="Freeform 1324"/>
            <p:cNvSpPr/>
            <p:nvPr/>
          </p:nvSpPr>
          <p:spPr bwMode="auto">
            <a:xfrm>
              <a:off x="7558088" y="3940175"/>
              <a:ext cx="127000" cy="1400175"/>
            </a:xfrm>
            <a:custGeom>
              <a:avLst/>
              <a:gdLst>
                <a:gd name="T0" fmla="*/ 20 w 40"/>
                <a:gd name="T1" fmla="*/ 441 h 441"/>
                <a:gd name="T2" fmla="*/ 0 w 40"/>
                <a:gd name="T3" fmla="*/ 421 h 441"/>
                <a:gd name="T4" fmla="*/ 0 w 40"/>
                <a:gd name="T5" fmla="*/ 20 h 441"/>
                <a:gd name="T6" fmla="*/ 20 w 40"/>
                <a:gd name="T7" fmla="*/ 0 h 441"/>
                <a:gd name="T8" fmla="*/ 40 w 40"/>
                <a:gd name="T9" fmla="*/ 20 h 441"/>
                <a:gd name="T10" fmla="*/ 40 w 40"/>
                <a:gd name="T11" fmla="*/ 421 h 441"/>
                <a:gd name="T12" fmla="*/ 20 w 40"/>
                <a:gd name="T13" fmla="*/ 441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41">
                  <a:moveTo>
                    <a:pt x="20" y="441"/>
                  </a:moveTo>
                  <a:cubicBezTo>
                    <a:pt x="9" y="441"/>
                    <a:pt x="0" y="432"/>
                    <a:pt x="0" y="4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421"/>
                    <a:pt x="40" y="421"/>
                    <a:pt x="40" y="421"/>
                  </a:cubicBezTo>
                  <a:cubicBezTo>
                    <a:pt x="40" y="432"/>
                    <a:pt x="31" y="441"/>
                    <a:pt x="20" y="4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Freeform 1325"/>
            <p:cNvSpPr/>
            <p:nvPr/>
          </p:nvSpPr>
          <p:spPr bwMode="auto">
            <a:xfrm>
              <a:off x="7332663" y="4086225"/>
              <a:ext cx="577850" cy="1489075"/>
            </a:xfrm>
            <a:custGeom>
              <a:avLst/>
              <a:gdLst>
                <a:gd name="T0" fmla="*/ 91 w 182"/>
                <a:gd name="T1" fmla="*/ 469 h 469"/>
                <a:gd name="T2" fmla="*/ 0 w 182"/>
                <a:gd name="T3" fmla="*/ 378 h 469"/>
                <a:gd name="T4" fmla="*/ 0 w 182"/>
                <a:gd name="T5" fmla="*/ 40 h 469"/>
                <a:gd name="T6" fmla="*/ 20 w 182"/>
                <a:gd name="T7" fmla="*/ 20 h 469"/>
                <a:gd name="T8" fmla="*/ 41 w 182"/>
                <a:gd name="T9" fmla="*/ 40 h 469"/>
                <a:gd name="T10" fmla="*/ 41 w 182"/>
                <a:gd name="T11" fmla="*/ 378 h 469"/>
                <a:gd name="T12" fmla="*/ 91 w 182"/>
                <a:gd name="T13" fmla="*/ 429 h 469"/>
                <a:gd name="T14" fmla="*/ 141 w 182"/>
                <a:gd name="T15" fmla="*/ 378 h 469"/>
                <a:gd name="T16" fmla="*/ 141 w 182"/>
                <a:gd name="T17" fmla="*/ 20 h 469"/>
                <a:gd name="T18" fmla="*/ 162 w 182"/>
                <a:gd name="T19" fmla="*/ 0 h 469"/>
                <a:gd name="T20" fmla="*/ 182 w 182"/>
                <a:gd name="T21" fmla="*/ 20 h 469"/>
                <a:gd name="T22" fmla="*/ 182 w 182"/>
                <a:gd name="T23" fmla="*/ 378 h 469"/>
                <a:gd name="T24" fmla="*/ 91 w 182"/>
                <a:gd name="T25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469">
                  <a:moveTo>
                    <a:pt x="91" y="469"/>
                  </a:moveTo>
                  <a:cubicBezTo>
                    <a:pt x="41" y="469"/>
                    <a:pt x="0" y="428"/>
                    <a:pt x="0" y="37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29"/>
                    <a:pt x="9" y="20"/>
                    <a:pt x="20" y="20"/>
                  </a:cubicBezTo>
                  <a:cubicBezTo>
                    <a:pt x="31" y="20"/>
                    <a:pt x="41" y="29"/>
                    <a:pt x="41" y="40"/>
                  </a:cubicBezTo>
                  <a:cubicBezTo>
                    <a:pt x="41" y="378"/>
                    <a:pt x="41" y="378"/>
                    <a:pt x="41" y="378"/>
                  </a:cubicBezTo>
                  <a:cubicBezTo>
                    <a:pt x="41" y="406"/>
                    <a:pt x="63" y="429"/>
                    <a:pt x="91" y="429"/>
                  </a:cubicBezTo>
                  <a:cubicBezTo>
                    <a:pt x="119" y="429"/>
                    <a:pt x="141" y="406"/>
                    <a:pt x="141" y="378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9"/>
                    <a:pt x="150" y="0"/>
                    <a:pt x="162" y="0"/>
                  </a:cubicBezTo>
                  <a:cubicBezTo>
                    <a:pt x="173" y="0"/>
                    <a:pt x="182" y="9"/>
                    <a:pt x="182" y="20"/>
                  </a:cubicBezTo>
                  <a:cubicBezTo>
                    <a:pt x="182" y="378"/>
                    <a:pt x="182" y="378"/>
                    <a:pt x="182" y="378"/>
                  </a:cubicBezTo>
                  <a:cubicBezTo>
                    <a:pt x="182" y="428"/>
                    <a:pt x="141" y="469"/>
                    <a:pt x="91" y="4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2" name="Freeform 1326"/>
            <p:cNvSpPr/>
            <p:nvPr/>
          </p:nvSpPr>
          <p:spPr bwMode="auto">
            <a:xfrm>
              <a:off x="6875463" y="4327525"/>
              <a:ext cx="1260475" cy="1485900"/>
            </a:xfrm>
            <a:custGeom>
              <a:avLst/>
              <a:gdLst>
                <a:gd name="T0" fmla="*/ 235 w 397"/>
                <a:gd name="T1" fmla="*/ 468 h 468"/>
                <a:gd name="T2" fmla="*/ 73 w 397"/>
                <a:gd name="T3" fmla="*/ 306 h 468"/>
                <a:gd name="T4" fmla="*/ 73 w 397"/>
                <a:gd name="T5" fmla="*/ 241 h 468"/>
                <a:gd name="T6" fmla="*/ 20 w 397"/>
                <a:gd name="T7" fmla="*/ 188 h 468"/>
                <a:gd name="T8" fmla="*/ 0 w 397"/>
                <a:gd name="T9" fmla="*/ 168 h 468"/>
                <a:gd name="T10" fmla="*/ 20 w 397"/>
                <a:gd name="T11" fmla="*/ 147 h 468"/>
                <a:gd name="T12" fmla="*/ 114 w 397"/>
                <a:gd name="T13" fmla="*/ 241 h 468"/>
                <a:gd name="T14" fmla="*/ 114 w 397"/>
                <a:gd name="T15" fmla="*/ 306 h 468"/>
                <a:gd name="T16" fmla="*/ 235 w 397"/>
                <a:gd name="T17" fmla="*/ 427 h 468"/>
                <a:gd name="T18" fmla="*/ 356 w 397"/>
                <a:gd name="T19" fmla="*/ 306 h 468"/>
                <a:gd name="T20" fmla="*/ 356 w 397"/>
                <a:gd name="T21" fmla="*/ 21 h 468"/>
                <a:gd name="T22" fmla="*/ 376 w 397"/>
                <a:gd name="T23" fmla="*/ 0 h 468"/>
                <a:gd name="T24" fmla="*/ 397 w 397"/>
                <a:gd name="T25" fmla="*/ 21 h 468"/>
                <a:gd name="T26" fmla="*/ 397 w 397"/>
                <a:gd name="T27" fmla="*/ 306 h 468"/>
                <a:gd name="T28" fmla="*/ 235 w 397"/>
                <a:gd name="T29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7" h="468">
                  <a:moveTo>
                    <a:pt x="235" y="468"/>
                  </a:moveTo>
                  <a:cubicBezTo>
                    <a:pt x="146" y="468"/>
                    <a:pt x="73" y="395"/>
                    <a:pt x="73" y="306"/>
                  </a:cubicBezTo>
                  <a:cubicBezTo>
                    <a:pt x="73" y="241"/>
                    <a:pt x="73" y="241"/>
                    <a:pt x="73" y="241"/>
                  </a:cubicBezTo>
                  <a:cubicBezTo>
                    <a:pt x="73" y="212"/>
                    <a:pt x="49" y="188"/>
                    <a:pt x="20" y="188"/>
                  </a:cubicBezTo>
                  <a:cubicBezTo>
                    <a:pt x="9" y="188"/>
                    <a:pt x="0" y="179"/>
                    <a:pt x="0" y="168"/>
                  </a:cubicBezTo>
                  <a:cubicBezTo>
                    <a:pt x="0" y="156"/>
                    <a:pt x="9" y="147"/>
                    <a:pt x="20" y="147"/>
                  </a:cubicBezTo>
                  <a:cubicBezTo>
                    <a:pt x="72" y="147"/>
                    <a:pt x="114" y="189"/>
                    <a:pt x="114" y="241"/>
                  </a:cubicBezTo>
                  <a:cubicBezTo>
                    <a:pt x="114" y="306"/>
                    <a:pt x="114" y="306"/>
                    <a:pt x="114" y="306"/>
                  </a:cubicBezTo>
                  <a:cubicBezTo>
                    <a:pt x="114" y="373"/>
                    <a:pt x="168" y="427"/>
                    <a:pt x="235" y="427"/>
                  </a:cubicBezTo>
                  <a:cubicBezTo>
                    <a:pt x="302" y="427"/>
                    <a:pt x="356" y="373"/>
                    <a:pt x="356" y="306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9"/>
                    <a:pt x="365" y="0"/>
                    <a:pt x="376" y="0"/>
                  </a:cubicBezTo>
                  <a:cubicBezTo>
                    <a:pt x="388" y="0"/>
                    <a:pt x="397" y="9"/>
                    <a:pt x="397" y="21"/>
                  </a:cubicBezTo>
                  <a:cubicBezTo>
                    <a:pt x="397" y="306"/>
                    <a:pt x="397" y="306"/>
                    <a:pt x="397" y="306"/>
                  </a:cubicBezTo>
                  <a:cubicBezTo>
                    <a:pt x="397" y="395"/>
                    <a:pt x="324" y="468"/>
                    <a:pt x="235" y="4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4343" y="-18337"/>
            <a:ext cx="6476365" cy="861175"/>
            <a:chOff x="74343" y="-18337"/>
            <a:chExt cx="6476365" cy="861175"/>
          </a:xfrm>
        </p:grpSpPr>
        <p:grpSp>
          <p:nvGrpSpPr>
            <p:cNvPr id="55" name="组合 54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63" name="任意多边形: 形状 6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1" name="文本框 4"/>
            <p:cNvSpPr txBox="1"/>
            <p:nvPr/>
          </p:nvSpPr>
          <p:spPr>
            <a:xfrm>
              <a:off x="1906318" y="262968"/>
              <a:ext cx="464439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04-2 中职教育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发展现实问题 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455420" y="1386840"/>
            <a:ext cx="1832610" cy="2483611"/>
            <a:chOff x="8389683" y="2096665"/>
            <a:chExt cx="1857775" cy="2483920"/>
          </a:xfrm>
        </p:grpSpPr>
        <p:sp>
          <p:nvSpPr>
            <p:cNvPr id="67" name="文本框 66"/>
            <p:cNvSpPr txBox="1"/>
            <p:nvPr/>
          </p:nvSpPr>
          <p:spPr>
            <a:xfrm>
              <a:off x="8389683" y="2411790"/>
              <a:ext cx="1857775" cy="2168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    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纵观中职教育发展历程，可以发现中职教育关于教职工需求的巨大缺口，是制约中职教育转型发展的关键因素。这也从侧面体现了，中职教育在教育资金、办学环境及政策方面的资源匮乏。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8531301" y="2096665"/>
              <a:ext cx="1716157" cy="337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教育资源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匮乏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677241" y="1387041"/>
            <a:ext cx="2185035" cy="1842135"/>
            <a:chOff x="8208708" y="2096665"/>
            <a:chExt cx="2185035" cy="1842135"/>
          </a:xfrm>
        </p:grpSpPr>
        <p:sp>
          <p:nvSpPr>
            <p:cNvPr id="70" name="文本框 69"/>
            <p:cNvSpPr txBox="1"/>
            <p:nvPr/>
          </p:nvSpPr>
          <p:spPr>
            <a:xfrm>
              <a:off x="8208708" y="2462425"/>
              <a:ext cx="1997075" cy="1476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  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 中职教育遇冷的关键在于，中职院校本身在职业能力培养、升学深造及职业资格认证等方面存在大量问题，无法保证毕业生的就业质量。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033" y="2096665"/>
              <a:ext cx="212471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培养体系不完善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6224302" y="1387041"/>
            <a:ext cx="1857775" cy="2533815"/>
            <a:chOff x="8391588" y="2063645"/>
            <a:chExt cx="1857775" cy="2533815"/>
          </a:xfrm>
        </p:grpSpPr>
        <p:sp>
          <p:nvSpPr>
            <p:cNvPr id="73" name="文本框 72"/>
            <p:cNvSpPr txBox="1"/>
            <p:nvPr/>
          </p:nvSpPr>
          <p:spPr>
            <a:xfrm>
              <a:off x="8391588" y="2428935"/>
              <a:ext cx="1857775" cy="2168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  <a:buClrTx/>
                <a:buSzTx/>
                <a:buFontTx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  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 中职院校主要集中在具有人口聚集、贸易及重轻工业发达等特征的地区。但是在其它地区，并没有结合自身特点，发展因地制宜的中职教育。中职教育在不同地区的发展出现了严重失衡现象。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8466518" y="2063645"/>
              <a:ext cx="169037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地区发展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失衡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3901440" y="1386840"/>
            <a:ext cx="1727835" cy="2047240"/>
            <a:chOff x="8357298" y="2070630"/>
            <a:chExt cx="1881820" cy="2047240"/>
          </a:xfrm>
        </p:grpSpPr>
        <p:sp>
          <p:nvSpPr>
            <p:cNvPr id="82" name="文本框 81"/>
            <p:cNvSpPr txBox="1"/>
            <p:nvPr/>
          </p:nvSpPr>
          <p:spPr>
            <a:xfrm>
              <a:off x="8376663" y="2410990"/>
              <a:ext cx="1862455" cy="1706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  <a:buClrTx/>
                <a:buSzTx/>
                <a:buFontTx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   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中职教育作为高中阶段教育的重要组成部分，长期饱受社会的质疑和忽视，社会认可度普遍较低。它带来了生源质量普遍较差等一系列的连锁问题。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8357298" y="2070630"/>
              <a:ext cx="1862455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社会认可度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低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Freeform 1311"/>
          <p:cNvSpPr>
            <a:spLocks noEditPoints="1"/>
          </p:cNvSpPr>
          <p:nvPr/>
        </p:nvSpPr>
        <p:spPr bwMode="auto">
          <a:xfrm>
            <a:off x="4843328" y="3792889"/>
            <a:ext cx="83023" cy="593021"/>
          </a:xfrm>
          <a:custGeom>
            <a:avLst/>
            <a:gdLst>
              <a:gd name="T0" fmla="*/ 14 w 28"/>
              <a:gd name="T1" fmla="*/ 128 h 200"/>
              <a:gd name="T2" fmla="*/ 10 w 28"/>
              <a:gd name="T3" fmla="*/ 132 h 200"/>
              <a:gd name="T4" fmla="*/ 14 w 28"/>
              <a:gd name="T5" fmla="*/ 136 h 200"/>
              <a:gd name="T6" fmla="*/ 18 w 28"/>
              <a:gd name="T7" fmla="*/ 132 h 200"/>
              <a:gd name="T8" fmla="*/ 14 w 28"/>
              <a:gd name="T9" fmla="*/ 128 h 200"/>
              <a:gd name="T10" fmla="*/ 14 w 28"/>
              <a:gd name="T11" fmla="*/ 112 h 200"/>
              <a:gd name="T12" fmla="*/ 10 w 28"/>
              <a:gd name="T13" fmla="*/ 116 h 200"/>
              <a:gd name="T14" fmla="*/ 14 w 28"/>
              <a:gd name="T15" fmla="*/ 120 h 200"/>
              <a:gd name="T16" fmla="*/ 18 w 28"/>
              <a:gd name="T17" fmla="*/ 116 h 200"/>
              <a:gd name="T18" fmla="*/ 14 w 28"/>
              <a:gd name="T19" fmla="*/ 112 h 200"/>
              <a:gd name="T20" fmla="*/ 14 w 28"/>
              <a:gd name="T21" fmla="*/ 144 h 200"/>
              <a:gd name="T22" fmla="*/ 10 w 28"/>
              <a:gd name="T23" fmla="*/ 148 h 200"/>
              <a:gd name="T24" fmla="*/ 14 w 28"/>
              <a:gd name="T25" fmla="*/ 152 h 200"/>
              <a:gd name="T26" fmla="*/ 18 w 28"/>
              <a:gd name="T27" fmla="*/ 148 h 200"/>
              <a:gd name="T28" fmla="*/ 14 w 28"/>
              <a:gd name="T29" fmla="*/ 144 h 200"/>
              <a:gd name="T30" fmla="*/ 14 w 28"/>
              <a:gd name="T31" fmla="*/ 160 h 200"/>
              <a:gd name="T32" fmla="*/ 10 w 28"/>
              <a:gd name="T33" fmla="*/ 164 h 200"/>
              <a:gd name="T34" fmla="*/ 14 w 28"/>
              <a:gd name="T35" fmla="*/ 168 h 200"/>
              <a:gd name="T36" fmla="*/ 18 w 28"/>
              <a:gd name="T37" fmla="*/ 164 h 200"/>
              <a:gd name="T38" fmla="*/ 14 w 28"/>
              <a:gd name="T39" fmla="*/ 160 h 200"/>
              <a:gd name="T40" fmla="*/ 14 w 28"/>
              <a:gd name="T41" fmla="*/ 192 h 200"/>
              <a:gd name="T42" fmla="*/ 10 w 28"/>
              <a:gd name="T43" fmla="*/ 196 h 200"/>
              <a:gd name="T44" fmla="*/ 14 w 28"/>
              <a:gd name="T45" fmla="*/ 200 h 200"/>
              <a:gd name="T46" fmla="*/ 18 w 28"/>
              <a:gd name="T47" fmla="*/ 196 h 200"/>
              <a:gd name="T48" fmla="*/ 14 w 28"/>
              <a:gd name="T49" fmla="*/ 192 h 200"/>
              <a:gd name="T50" fmla="*/ 14 w 28"/>
              <a:gd name="T51" fmla="*/ 176 h 200"/>
              <a:gd name="T52" fmla="*/ 10 w 28"/>
              <a:gd name="T53" fmla="*/ 180 h 200"/>
              <a:gd name="T54" fmla="*/ 14 w 28"/>
              <a:gd name="T55" fmla="*/ 184 h 200"/>
              <a:gd name="T56" fmla="*/ 18 w 28"/>
              <a:gd name="T57" fmla="*/ 180 h 200"/>
              <a:gd name="T58" fmla="*/ 14 w 28"/>
              <a:gd name="T59" fmla="*/ 176 h 200"/>
              <a:gd name="T60" fmla="*/ 14 w 28"/>
              <a:gd name="T61" fmla="*/ 64 h 200"/>
              <a:gd name="T62" fmla="*/ 10 w 28"/>
              <a:gd name="T63" fmla="*/ 68 h 200"/>
              <a:gd name="T64" fmla="*/ 14 w 28"/>
              <a:gd name="T65" fmla="*/ 72 h 200"/>
              <a:gd name="T66" fmla="*/ 18 w 28"/>
              <a:gd name="T67" fmla="*/ 68 h 200"/>
              <a:gd name="T68" fmla="*/ 14 w 28"/>
              <a:gd name="T69" fmla="*/ 64 h 200"/>
              <a:gd name="T70" fmla="*/ 14 w 28"/>
              <a:gd name="T71" fmla="*/ 96 h 200"/>
              <a:gd name="T72" fmla="*/ 10 w 28"/>
              <a:gd name="T73" fmla="*/ 100 h 200"/>
              <a:gd name="T74" fmla="*/ 14 w 28"/>
              <a:gd name="T75" fmla="*/ 104 h 200"/>
              <a:gd name="T76" fmla="*/ 18 w 28"/>
              <a:gd name="T77" fmla="*/ 100 h 200"/>
              <a:gd name="T78" fmla="*/ 14 w 28"/>
              <a:gd name="T79" fmla="*/ 96 h 200"/>
              <a:gd name="T80" fmla="*/ 14 w 28"/>
              <a:gd name="T81" fmla="*/ 32 h 200"/>
              <a:gd name="T82" fmla="*/ 10 w 28"/>
              <a:gd name="T83" fmla="*/ 36 h 200"/>
              <a:gd name="T84" fmla="*/ 14 w 28"/>
              <a:gd name="T85" fmla="*/ 40 h 200"/>
              <a:gd name="T86" fmla="*/ 18 w 28"/>
              <a:gd name="T87" fmla="*/ 36 h 200"/>
              <a:gd name="T88" fmla="*/ 14 w 28"/>
              <a:gd name="T89" fmla="*/ 32 h 200"/>
              <a:gd name="T90" fmla="*/ 14 w 28"/>
              <a:gd name="T91" fmla="*/ 0 h 200"/>
              <a:gd name="T92" fmla="*/ 0 w 28"/>
              <a:gd name="T93" fmla="*/ 14 h 200"/>
              <a:gd name="T94" fmla="*/ 14 w 28"/>
              <a:gd name="T95" fmla="*/ 28 h 200"/>
              <a:gd name="T96" fmla="*/ 28 w 28"/>
              <a:gd name="T97" fmla="*/ 14 h 200"/>
              <a:gd name="T98" fmla="*/ 14 w 28"/>
              <a:gd name="T99" fmla="*/ 0 h 200"/>
              <a:gd name="T100" fmla="*/ 14 w 28"/>
              <a:gd name="T101" fmla="*/ 48 h 200"/>
              <a:gd name="T102" fmla="*/ 10 w 28"/>
              <a:gd name="T103" fmla="*/ 52 h 200"/>
              <a:gd name="T104" fmla="*/ 14 w 28"/>
              <a:gd name="T105" fmla="*/ 56 h 200"/>
              <a:gd name="T106" fmla="*/ 18 w 28"/>
              <a:gd name="T107" fmla="*/ 52 h 200"/>
              <a:gd name="T108" fmla="*/ 14 w 28"/>
              <a:gd name="T109" fmla="*/ 48 h 200"/>
              <a:gd name="T110" fmla="*/ 14 w 28"/>
              <a:gd name="T111" fmla="*/ 80 h 200"/>
              <a:gd name="T112" fmla="*/ 10 w 28"/>
              <a:gd name="T113" fmla="*/ 84 h 200"/>
              <a:gd name="T114" fmla="*/ 14 w 28"/>
              <a:gd name="T115" fmla="*/ 88 h 200"/>
              <a:gd name="T116" fmla="*/ 18 w 28"/>
              <a:gd name="T117" fmla="*/ 84 h 200"/>
              <a:gd name="T118" fmla="*/ 14 w 28"/>
              <a:gd name="T119" fmla="*/ 8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" h="200">
                <a:moveTo>
                  <a:pt x="14" y="128"/>
                </a:moveTo>
                <a:cubicBezTo>
                  <a:pt x="12" y="128"/>
                  <a:pt x="10" y="130"/>
                  <a:pt x="10" y="132"/>
                </a:cubicBezTo>
                <a:cubicBezTo>
                  <a:pt x="10" y="134"/>
                  <a:pt x="12" y="136"/>
                  <a:pt x="14" y="136"/>
                </a:cubicBezTo>
                <a:cubicBezTo>
                  <a:pt x="16" y="136"/>
                  <a:pt x="18" y="134"/>
                  <a:pt x="18" y="132"/>
                </a:cubicBezTo>
                <a:cubicBezTo>
                  <a:pt x="18" y="130"/>
                  <a:pt x="16" y="128"/>
                  <a:pt x="14" y="128"/>
                </a:cubicBezTo>
                <a:close/>
                <a:moveTo>
                  <a:pt x="14" y="112"/>
                </a:moveTo>
                <a:cubicBezTo>
                  <a:pt x="12" y="112"/>
                  <a:pt x="10" y="114"/>
                  <a:pt x="10" y="116"/>
                </a:cubicBezTo>
                <a:cubicBezTo>
                  <a:pt x="10" y="118"/>
                  <a:pt x="12" y="120"/>
                  <a:pt x="14" y="120"/>
                </a:cubicBezTo>
                <a:cubicBezTo>
                  <a:pt x="16" y="120"/>
                  <a:pt x="18" y="118"/>
                  <a:pt x="18" y="116"/>
                </a:cubicBezTo>
                <a:cubicBezTo>
                  <a:pt x="18" y="114"/>
                  <a:pt x="16" y="112"/>
                  <a:pt x="14" y="112"/>
                </a:cubicBezTo>
                <a:close/>
                <a:moveTo>
                  <a:pt x="14" y="144"/>
                </a:moveTo>
                <a:cubicBezTo>
                  <a:pt x="12" y="144"/>
                  <a:pt x="10" y="146"/>
                  <a:pt x="10" y="148"/>
                </a:cubicBezTo>
                <a:cubicBezTo>
                  <a:pt x="10" y="150"/>
                  <a:pt x="12" y="152"/>
                  <a:pt x="14" y="152"/>
                </a:cubicBezTo>
                <a:cubicBezTo>
                  <a:pt x="16" y="152"/>
                  <a:pt x="18" y="150"/>
                  <a:pt x="18" y="148"/>
                </a:cubicBezTo>
                <a:cubicBezTo>
                  <a:pt x="18" y="146"/>
                  <a:pt x="16" y="144"/>
                  <a:pt x="14" y="144"/>
                </a:cubicBezTo>
                <a:close/>
                <a:moveTo>
                  <a:pt x="14" y="160"/>
                </a:moveTo>
                <a:cubicBezTo>
                  <a:pt x="12" y="160"/>
                  <a:pt x="10" y="162"/>
                  <a:pt x="10" y="164"/>
                </a:cubicBezTo>
                <a:cubicBezTo>
                  <a:pt x="10" y="166"/>
                  <a:pt x="12" y="168"/>
                  <a:pt x="14" y="168"/>
                </a:cubicBezTo>
                <a:cubicBezTo>
                  <a:pt x="16" y="168"/>
                  <a:pt x="18" y="166"/>
                  <a:pt x="18" y="164"/>
                </a:cubicBezTo>
                <a:cubicBezTo>
                  <a:pt x="18" y="162"/>
                  <a:pt x="16" y="160"/>
                  <a:pt x="14" y="160"/>
                </a:cubicBezTo>
                <a:close/>
                <a:moveTo>
                  <a:pt x="14" y="192"/>
                </a:moveTo>
                <a:cubicBezTo>
                  <a:pt x="12" y="192"/>
                  <a:pt x="10" y="194"/>
                  <a:pt x="10" y="196"/>
                </a:cubicBezTo>
                <a:cubicBezTo>
                  <a:pt x="10" y="198"/>
                  <a:pt x="12" y="200"/>
                  <a:pt x="14" y="200"/>
                </a:cubicBezTo>
                <a:cubicBezTo>
                  <a:pt x="16" y="200"/>
                  <a:pt x="18" y="198"/>
                  <a:pt x="18" y="196"/>
                </a:cubicBezTo>
                <a:cubicBezTo>
                  <a:pt x="18" y="194"/>
                  <a:pt x="16" y="192"/>
                  <a:pt x="14" y="192"/>
                </a:cubicBezTo>
                <a:close/>
                <a:moveTo>
                  <a:pt x="14" y="176"/>
                </a:moveTo>
                <a:cubicBezTo>
                  <a:pt x="12" y="176"/>
                  <a:pt x="10" y="178"/>
                  <a:pt x="10" y="180"/>
                </a:cubicBezTo>
                <a:cubicBezTo>
                  <a:pt x="10" y="182"/>
                  <a:pt x="12" y="184"/>
                  <a:pt x="14" y="184"/>
                </a:cubicBezTo>
                <a:cubicBezTo>
                  <a:pt x="16" y="184"/>
                  <a:pt x="18" y="182"/>
                  <a:pt x="18" y="180"/>
                </a:cubicBezTo>
                <a:cubicBezTo>
                  <a:pt x="18" y="178"/>
                  <a:pt x="16" y="176"/>
                  <a:pt x="14" y="176"/>
                </a:cubicBezTo>
                <a:close/>
                <a:moveTo>
                  <a:pt x="14" y="64"/>
                </a:moveTo>
                <a:cubicBezTo>
                  <a:pt x="12" y="64"/>
                  <a:pt x="10" y="66"/>
                  <a:pt x="10" y="68"/>
                </a:cubicBezTo>
                <a:cubicBezTo>
                  <a:pt x="10" y="70"/>
                  <a:pt x="12" y="72"/>
                  <a:pt x="14" y="72"/>
                </a:cubicBezTo>
                <a:cubicBezTo>
                  <a:pt x="16" y="72"/>
                  <a:pt x="18" y="70"/>
                  <a:pt x="18" y="68"/>
                </a:cubicBezTo>
                <a:cubicBezTo>
                  <a:pt x="18" y="66"/>
                  <a:pt x="16" y="64"/>
                  <a:pt x="14" y="64"/>
                </a:cubicBezTo>
                <a:close/>
                <a:moveTo>
                  <a:pt x="14" y="96"/>
                </a:moveTo>
                <a:cubicBezTo>
                  <a:pt x="12" y="96"/>
                  <a:pt x="10" y="98"/>
                  <a:pt x="10" y="100"/>
                </a:cubicBezTo>
                <a:cubicBezTo>
                  <a:pt x="10" y="102"/>
                  <a:pt x="12" y="104"/>
                  <a:pt x="14" y="104"/>
                </a:cubicBezTo>
                <a:cubicBezTo>
                  <a:pt x="16" y="104"/>
                  <a:pt x="18" y="102"/>
                  <a:pt x="18" y="100"/>
                </a:cubicBezTo>
                <a:cubicBezTo>
                  <a:pt x="18" y="98"/>
                  <a:pt x="16" y="96"/>
                  <a:pt x="14" y="96"/>
                </a:cubicBezTo>
                <a:close/>
                <a:moveTo>
                  <a:pt x="14" y="32"/>
                </a:moveTo>
                <a:cubicBezTo>
                  <a:pt x="12" y="32"/>
                  <a:pt x="10" y="34"/>
                  <a:pt x="10" y="36"/>
                </a:cubicBezTo>
                <a:cubicBezTo>
                  <a:pt x="10" y="38"/>
                  <a:pt x="12" y="40"/>
                  <a:pt x="14" y="40"/>
                </a:cubicBezTo>
                <a:cubicBezTo>
                  <a:pt x="16" y="40"/>
                  <a:pt x="18" y="38"/>
                  <a:pt x="18" y="36"/>
                </a:cubicBezTo>
                <a:cubicBezTo>
                  <a:pt x="18" y="34"/>
                  <a:pt x="16" y="32"/>
                  <a:pt x="14" y="32"/>
                </a:cubicBezTo>
                <a:close/>
                <a:moveTo>
                  <a:pt x="14" y="0"/>
                </a:moveTo>
                <a:cubicBezTo>
                  <a:pt x="7" y="0"/>
                  <a:pt x="0" y="7"/>
                  <a:pt x="0" y="14"/>
                </a:cubicBezTo>
                <a:cubicBezTo>
                  <a:pt x="0" y="22"/>
                  <a:pt x="7" y="28"/>
                  <a:pt x="14" y="28"/>
                </a:cubicBezTo>
                <a:cubicBezTo>
                  <a:pt x="22" y="28"/>
                  <a:pt x="28" y="22"/>
                  <a:pt x="28" y="14"/>
                </a:cubicBezTo>
                <a:cubicBezTo>
                  <a:pt x="28" y="7"/>
                  <a:pt x="22" y="0"/>
                  <a:pt x="14" y="0"/>
                </a:cubicBezTo>
                <a:close/>
                <a:moveTo>
                  <a:pt x="14" y="48"/>
                </a:moveTo>
                <a:cubicBezTo>
                  <a:pt x="12" y="48"/>
                  <a:pt x="10" y="50"/>
                  <a:pt x="10" y="52"/>
                </a:cubicBezTo>
                <a:cubicBezTo>
                  <a:pt x="10" y="54"/>
                  <a:pt x="12" y="56"/>
                  <a:pt x="14" y="56"/>
                </a:cubicBezTo>
                <a:cubicBezTo>
                  <a:pt x="16" y="56"/>
                  <a:pt x="18" y="54"/>
                  <a:pt x="18" y="52"/>
                </a:cubicBezTo>
                <a:cubicBezTo>
                  <a:pt x="18" y="50"/>
                  <a:pt x="16" y="48"/>
                  <a:pt x="14" y="48"/>
                </a:cubicBezTo>
                <a:close/>
                <a:moveTo>
                  <a:pt x="14" y="80"/>
                </a:moveTo>
                <a:cubicBezTo>
                  <a:pt x="12" y="80"/>
                  <a:pt x="10" y="82"/>
                  <a:pt x="10" y="84"/>
                </a:cubicBezTo>
                <a:cubicBezTo>
                  <a:pt x="10" y="86"/>
                  <a:pt x="12" y="88"/>
                  <a:pt x="14" y="88"/>
                </a:cubicBezTo>
                <a:cubicBezTo>
                  <a:pt x="16" y="88"/>
                  <a:pt x="18" y="86"/>
                  <a:pt x="18" y="84"/>
                </a:cubicBezTo>
                <a:cubicBezTo>
                  <a:pt x="18" y="82"/>
                  <a:pt x="16" y="80"/>
                  <a:pt x="14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Freeform 1311"/>
          <p:cNvSpPr>
            <a:spLocks noEditPoints="1"/>
          </p:cNvSpPr>
          <p:nvPr/>
        </p:nvSpPr>
        <p:spPr bwMode="auto">
          <a:xfrm>
            <a:off x="7186478" y="3797969"/>
            <a:ext cx="83023" cy="593021"/>
          </a:xfrm>
          <a:custGeom>
            <a:avLst/>
            <a:gdLst>
              <a:gd name="T0" fmla="*/ 14 w 28"/>
              <a:gd name="T1" fmla="*/ 128 h 200"/>
              <a:gd name="T2" fmla="*/ 10 w 28"/>
              <a:gd name="T3" fmla="*/ 132 h 200"/>
              <a:gd name="T4" fmla="*/ 14 w 28"/>
              <a:gd name="T5" fmla="*/ 136 h 200"/>
              <a:gd name="T6" fmla="*/ 18 w 28"/>
              <a:gd name="T7" fmla="*/ 132 h 200"/>
              <a:gd name="T8" fmla="*/ 14 w 28"/>
              <a:gd name="T9" fmla="*/ 128 h 200"/>
              <a:gd name="T10" fmla="*/ 14 w 28"/>
              <a:gd name="T11" fmla="*/ 112 h 200"/>
              <a:gd name="T12" fmla="*/ 10 w 28"/>
              <a:gd name="T13" fmla="*/ 116 h 200"/>
              <a:gd name="T14" fmla="*/ 14 w 28"/>
              <a:gd name="T15" fmla="*/ 120 h 200"/>
              <a:gd name="T16" fmla="*/ 18 w 28"/>
              <a:gd name="T17" fmla="*/ 116 h 200"/>
              <a:gd name="T18" fmla="*/ 14 w 28"/>
              <a:gd name="T19" fmla="*/ 112 h 200"/>
              <a:gd name="T20" fmla="*/ 14 w 28"/>
              <a:gd name="T21" fmla="*/ 144 h 200"/>
              <a:gd name="T22" fmla="*/ 10 w 28"/>
              <a:gd name="T23" fmla="*/ 148 h 200"/>
              <a:gd name="T24" fmla="*/ 14 w 28"/>
              <a:gd name="T25" fmla="*/ 152 h 200"/>
              <a:gd name="T26" fmla="*/ 18 w 28"/>
              <a:gd name="T27" fmla="*/ 148 h 200"/>
              <a:gd name="T28" fmla="*/ 14 w 28"/>
              <a:gd name="T29" fmla="*/ 144 h 200"/>
              <a:gd name="T30" fmla="*/ 14 w 28"/>
              <a:gd name="T31" fmla="*/ 160 h 200"/>
              <a:gd name="T32" fmla="*/ 10 w 28"/>
              <a:gd name="T33" fmla="*/ 164 h 200"/>
              <a:gd name="T34" fmla="*/ 14 w 28"/>
              <a:gd name="T35" fmla="*/ 168 h 200"/>
              <a:gd name="T36" fmla="*/ 18 w 28"/>
              <a:gd name="T37" fmla="*/ 164 h 200"/>
              <a:gd name="T38" fmla="*/ 14 w 28"/>
              <a:gd name="T39" fmla="*/ 160 h 200"/>
              <a:gd name="T40" fmla="*/ 14 w 28"/>
              <a:gd name="T41" fmla="*/ 192 h 200"/>
              <a:gd name="T42" fmla="*/ 10 w 28"/>
              <a:gd name="T43" fmla="*/ 196 h 200"/>
              <a:gd name="T44" fmla="*/ 14 w 28"/>
              <a:gd name="T45" fmla="*/ 200 h 200"/>
              <a:gd name="T46" fmla="*/ 18 w 28"/>
              <a:gd name="T47" fmla="*/ 196 h 200"/>
              <a:gd name="T48" fmla="*/ 14 w 28"/>
              <a:gd name="T49" fmla="*/ 192 h 200"/>
              <a:gd name="T50" fmla="*/ 14 w 28"/>
              <a:gd name="T51" fmla="*/ 176 h 200"/>
              <a:gd name="T52" fmla="*/ 10 w 28"/>
              <a:gd name="T53" fmla="*/ 180 h 200"/>
              <a:gd name="T54" fmla="*/ 14 w 28"/>
              <a:gd name="T55" fmla="*/ 184 h 200"/>
              <a:gd name="T56" fmla="*/ 18 w 28"/>
              <a:gd name="T57" fmla="*/ 180 h 200"/>
              <a:gd name="T58" fmla="*/ 14 w 28"/>
              <a:gd name="T59" fmla="*/ 176 h 200"/>
              <a:gd name="T60" fmla="*/ 14 w 28"/>
              <a:gd name="T61" fmla="*/ 64 h 200"/>
              <a:gd name="T62" fmla="*/ 10 w 28"/>
              <a:gd name="T63" fmla="*/ 68 h 200"/>
              <a:gd name="T64" fmla="*/ 14 w 28"/>
              <a:gd name="T65" fmla="*/ 72 h 200"/>
              <a:gd name="T66" fmla="*/ 18 w 28"/>
              <a:gd name="T67" fmla="*/ 68 h 200"/>
              <a:gd name="T68" fmla="*/ 14 w 28"/>
              <a:gd name="T69" fmla="*/ 64 h 200"/>
              <a:gd name="T70" fmla="*/ 14 w 28"/>
              <a:gd name="T71" fmla="*/ 96 h 200"/>
              <a:gd name="T72" fmla="*/ 10 w 28"/>
              <a:gd name="T73" fmla="*/ 100 h 200"/>
              <a:gd name="T74" fmla="*/ 14 w 28"/>
              <a:gd name="T75" fmla="*/ 104 h 200"/>
              <a:gd name="T76" fmla="*/ 18 w 28"/>
              <a:gd name="T77" fmla="*/ 100 h 200"/>
              <a:gd name="T78" fmla="*/ 14 w 28"/>
              <a:gd name="T79" fmla="*/ 96 h 200"/>
              <a:gd name="T80" fmla="*/ 14 w 28"/>
              <a:gd name="T81" fmla="*/ 32 h 200"/>
              <a:gd name="T82" fmla="*/ 10 w 28"/>
              <a:gd name="T83" fmla="*/ 36 h 200"/>
              <a:gd name="T84" fmla="*/ 14 w 28"/>
              <a:gd name="T85" fmla="*/ 40 h 200"/>
              <a:gd name="T86" fmla="*/ 18 w 28"/>
              <a:gd name="T87" fmla="*/ 36 h 200"/>
              <a:gd name="T88" fmla="*/ 14 w 28"/>
              <a:gd name="T89" fmla="*/ 32 h 200"/>
              <a:gd name="T90" fmla="*/ 14 w 28"/>
              <a:gd name="T91" fmla="*/ 0 h 200"/>
              <a:gd name="T92" fmla="*/ 0 w 28"/>
              <a:gd name="T93" fmla="*/ 14 h 200"/>
              <a:gd name="T94" fmla="*/ 14 w 28"/>
              <a:gd name="T95" fmla="*/ 28 h 200"/>
              <a:gd name="T96" fmla="*/ 28 w 28"/>
              <a:gd name="T97" fmla="*/ 14 h 200"/>
              <a:gd name="T98" fmla="*/ 14 w 28"/>
              <a:gd name="T99" fmla="*/ 0 h 200"/>
              <a:gd name="T100" fmla="*/ 14 w 28"/>
              <a:gd name="T101" fmla="*/ 48 h 200"/>
              <a:gd name="T102" fmla="*/ 10 w 28"/>
              <a:gd name="T103" fmla="*/ 52 h 200"/>
              <a:gd name="T104" fmla="*/ 14 w 28"/>
              <a:gd name="T105" fmla="*/ 56 h 200"/>
              <a:gd name="T106" fmla="*/ 18 w 28"/>
              <a:gd name="T107" fmla="*/ 52 h 200"/>
              <a:gd name="T108" fmla="*/ 14 w 28"/>
              <a:gd name="T109" fmla="*/ 48 h 200"/>
              <a:gd name="T110" fmla="*/ 14 w 28"/>
              <a:gd name="T111" fmla="*/ 80 h 200"/>
              <a:gd name="T112" fmla="*/ 10 w 28"/>
              <a:gd name="T113" fmla="*/ 84 h 200"/>
              <a:gd name="T114" fmla="*/ 14 w 28"/>
              <a:gd name="T115" fmla="*/ 88 h 200"/>
              <a:gd name="T116" fmla="*/ 18 w 28"/>
              <a:gd name="T117" fmla="*/ 84 h 200"/>
              <a:gd name="T118" fmla="*/ 14 w 28"/>
              <a:gd name="T119" fmla="*/ 8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" h="200">
                <a:moveTo>
                  <a:pt x="14" y="128"/>
                </a:moveTo>
                <a:cubicBezTo>
                  <a:pt x="12" y="128"/>
                  <a:pt x="10" y="130"/>
                  <a:pt x="10" y="132"/>
                </a:cubicBezTo>
                <a:cubicBezTo>
                  <a:pt x="10" y="134"/>
                  <a:pt x="12" y="136"/>
                  <a:pt x="14" y="136"/>
                </a:cubicBezTo>
                <a:cubicBezTo>
                  <a:pt x="16" y="136"/>
                  <a:pt x="18" y="134"/>
                  <a:pt x="18" y="132"/>
                </a:cubicBezTo>
                <a:cubicBezTo>
                  <a:pt x="18" y="130"/>
                  <a:pt x="16" y="128"/>
                  <a:pt x="14" y="128"/>
                </a:cubicBezTo>
                <a:close/>
                <a:moveTo>
                  <a:pt x="14" y="112"/>
                </a:moveTo>
                <a:cubicBezTo>
                  <a:pt x="12" y="112"/>
                  <a:pt x="10" y="114"/>
                  <a:pt x="10" y="116"/>
                </a:cubicBezTo>
                <a:cubicBezTo>
                  <a:pt x="10" y="118"/>
                  <a:pt x="12" y="120"/>
                  <a:pt x="14" y="120"/>
                </a:cubicBezTo>
                <a:cubicBezTo>
                  <a:pt x="16" y="120"/>
                  <a:pt x="18" y="118"/>
                  <a:pt x="18" y="116"/>
                </a:cubicBezTo>
                <a:cubicBezTo>
                  <a:pt x="18" y="114"/>
                  <a:pt x="16" y="112"/>
                  <a:pt x="14" y="112"/>
                </a:cubicBezTo>
                <a:close/>
                <a:moveTo>
                  <a:pt x="14" y="144"/>
                </a:moveTo>
                <a:cubicBezTo>
                  <a:pt x="12" y="144"/>
                  <a:pt x="10" y="146"/>
                  <a:pt x="10" y="148"/>
                </a:cubicBezTo>
                <a:cubicBezTo>
                  <a:pt x="10" y="150"/>
                  <a:pt x="12" y="152"/>
                  <a:pt x="14" y="152"/>
                </a:cubicBezTo>
                <a:cubicBezTo>
                  <a:pt x="16" y="152"/>
                  <a:pt x="18" y="150"/>
                  <a:pt x="18" y="148"/>
                </a:cubicBezTo>
                <a:cubicBezTo>
                  <a:pt x="18" y="146"/>
                  <a:pt x="16" y="144"/>
                  <a:pt x="14" y="144"/>
                </a:cubicBezTo>
                <a:close/>
                <a:moveTo>
                  <a:pt x="14" y="160"/>
                </a:moveTo>
                <a:cubicBezTo>
                  <a:pt x="12" y="160"/>
                  <a:pt x="10" y="162"/>
                  <a:pt x="10" y="164"/>
                </a:cubicBezTo>
                <a:cubicBezTo>
                  <a:pt x="10" y="166"/>
                  <a:pt x="12" y="168"/>
                  <a:pt x="14" y="168"/>
                </a:cubicBezTo>
                <a:cubicBezTo>
                  <a:pt x="16" y="168"/>
                  <a:pt x="18" y="166"/>
                  <a:pt x="18" y="164"/>
                </a:cubicBezTo>
                <a:cubicBezTo>
                  <a:pt x="18" y="162"/>
                  <a:pt x="16" y="160"/>
                  <a:pt x="14" y="160"/>
                </a:cubicBezTo>
                <a:close/>
                <a:moveTo>
                  <a:pt x="14" y="192"/>
                </a:moveTo>
                <a:cubicBezTo>
                  <a:pt x="12" y="192"/>
                  <a:pt x="10" y="194"/>
                  <a:pt x="10" y="196"/>
                </a:cubicBezTo>
                <a:cubicBezTo>
                  <a:pt x="10" y="198"/>
                  <a:pt x="12" y="200"/>
                  <a:pt x="14" y="200"/>
                </a:cubicBezTo>
                <a:cubicBezTo>
                  <a:pt x="16" y="200"/>
                  <a:pt x="18" y="198"/>
                  <a:pt x="18" y="196"/>
                </a:cubicBezTo>
                <a:cubicBezTo>
                  <a:pt x="18" y="194"/>
                  <a:pt x="16" y="192"/>
                  <a:pt x="14" y="192"/>
                </a:cubicBezTo>
                <a:close/>
                <a:moveTo>
                  <a:pt x="14" y="176"/>
                </a:moveTo>
                <a:cubicBezTo>
                  <a:pt x="12" y="176"/>
                  <a:pt x="10" y="178"/>
                  <a:pt x="10" y="180"/>
                </a:cubicBezTo>
                <a:cubicBezTo>
                  <a:pt x="10" y="182"/>
                  <a:pt x="12" y="184"/>
                  <a:pt x="14" y="184"/>
                </a:cubicBezTo>
                <a:cubicBezTo>
                  <a:pt x="16" y="184"/>
                  <a:pt x="18" y="182"/>
                  <a:pt x="18" y="180"/>
                </a:cubicBezTo>
                <a:cubicBezTo>
                  <a:pt x="18" y="178"/>
                  <a:pt x="16" y="176"/>
                  <a:pt x="14" y="176"/>
                </a:cubicBezTo>
                <a:close/>
                <a:moveTo>
                  <a:pt x="14" y="64"/>
                </a:moveTo>
                <a:cubicBezTo>
                  <a:pt x="12" y="64"/>
                  <a:pt x="10" y="66"/>
                  <a:pt x="10" y="68"/>
                </a:cubicBezTo>
                <a:cubicBezTo>
                  <a:pt x="10" y="70"/>
                  <a:pt x="12" y="72"/>
                  <a:pt x="14" y="72"/>
                </a:cubicBezTo>
                <a:cubicBezTo>
                  <a:pt x="16" y="72"/>
                  <a:pt x="18" y="70"/>
                  <a:pt x="18" y="68"/>
                </a:cubicBezTo>
                <a:cubicBezTo>
                  <a:pt x="18" y="66"/>
                  <a:pt x="16" y="64"/>
                  <a:pt x="14" y="64"/>
                </a:cubicBezTo>
                <a:close/>
                <a:moveTo>
                  <a:pt x="14" y="96"/>
                </a:moveTo>
                <a:cubicBezTo>
                  <a:pt x="12" y="96"/>
                  <a:pt x="10" y="98"/>
                  <a:pt x="10" y="100"/>
                </a:cubicBezTo>
                <a:cubicBezTo>
                  <a:pt x="10" y="102"/>
                  <a:pt x="12" y="104"/>
                  <a:pt x="14" y="104"/>
                </a:cubicBezTo>
                <a:cubicBezTo>
                  <a:pt x="16" y="104"/>
                  <a:pt x="18" y="102"/>
                  <a:pt x="18" y="100"/>
                </a:cubicBezTo>
                <a:cubicBezTo>
                  <a:pt x="18" y="98"/>
                  <a:pt x="16" y="96"/>
                  <a:pt x="14" y="96"/>
                </a:cubicBezTo>
                <a:close/>
                <a:moveTo>
                  <a:pt x="14" y="32"/>
                </a:moveTo>
                <a:cubicBezTo>
                  <a:pt x="12" y="32"/>
                  <a:pt x="10" y="34"/>
                  <a:pt x="10" y="36"/>
                </a:cubicBezTo>
                <a:cubicBezTo>
                  <a:pt x="10" y="38"/>
                  <a:pt x="12" y="40"/>
                  <a:pt x="14" y="40"/>
                </a:cubicBezTo>
                <a:cubicBezTo>
                  <a:pt x="16" y="40"/>
                  <a:pt x="18" y="38"/>
                  <a:pt x="18" y="36"/>
                </a:cubicBezTo>
                <a:cubicBezTo>
                  <a:pt x="18" y="34"/>
                  <a:pt x="16" y="32"/>
                  <a:pt x="14" y="32"/>
                </a:cubicBezTo>
                <a:close/>
                <a:moveTo>
                  <a:pt x="14" y="0"/>
                </a:moveTo>
                <a:cubicBezTo>
                  <a:pt x="7" y="0"/>
                  <a:pt x="0" y="7"/>
                  <a:pt x="0" y="14"/>
                </a:cubicBezTo>
                <a:cubicBezTo>
                  <a:pt x="0" y="22"/>
                  <a:pt x="7" y="28"/>
                  <a:pt x="14" y="28"/>
                </a:cubicBezTo>
                <a:cubicBezTo>
                  <a:pt x="22" y="28"/>
                  <a:pt x="28" y="22"/>
                  <a:pt x="28" y="14"/>
                </a:cubicBezTo>
                <a:cubicBezTo>
                  <a:pt x="28" y="7"/>
                  <a:pt x="22" y="0"/>
                  <a:pt x="14" y="0"/>
                </a:cubicBezTo>
                <a:close/>
                <a:moveTo>
                  <a:pt x="14" y="48"/>
                </a:moveTo>
                <a:cubicBezTo>
                  <a:pt x="12" y="48"/>
                  <a:pt x="10" y="50"/>
                  <a:pt x="10" y="52"/>
                </a:cubicBezTo>
                <a:cubicBezTo>
                  <a:pt x="10" y="54"/>
                  <a:pt x="12" y="56"/>
                  <a:pt x="14" y="56"/>
                </a:cubicBezTo>
                <a:cubicBezTo>
                  <a:pt x="16" y="56"/>
                  <a:pt x="18" y="54"/>
                  <a:pt x="18" y="52"/>
                </a:cubicBezTo>
                <a:cubicBezTo>
                  <a:pt x="18" y="50"/>
                  <a:pt x="16" y="48"/>
                  <a:pt x="14" y="48"/>
                </a:cubicBezTo>
                <a:close/>
                <a:moveTo>
                  <a:pt x="14" y="80"/>
                </a:moveTo>
                <a:cubicBezTo>
                  <a:pt x="12" y="80"/>
                  <a:pt x="10" y="82"/>
                  <a:pt x="10" y="84"/>
                </a:cubicBezTo>
                <a:cubicBezTo>
                  <a:pt x="10" y="86"/>
                  <a:pt x="12" y="88"/>
                  <a:pt x="14" y="88"/>
                </a:cubicBezTo>
                <a:cubicBezTo>
                  <a:pt x="16" y="88"/>
                  <a:pt x="18" y="86"/>
                  <a:pt x="18" y="84"/>
                </a:cubicBezTo>
                <a:cubicBezTo>
                  <a:pt x="18" y="82"/>
                  <a:pt x="16" y="80"/>
                  <a:pt x="14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Freeform 1311"/>
          <p:cNvSpPr>
            <a:spLocks noEditPoints="1"/>
          </p:cNvSpPr>
          <p:nvPr/>
        </p:nvSpPr>
        <p:spPr bwMode="auto">
          <a:xfrm>
            <a:off x="9760133" y="3792889"/>
            <a:ext cx="83023" cy="593021"/>
          </a:xfrm>
          <a:custGeom>
            <a:avLst/>
            <a:gdLst>
              <a:gd name="T0" fmla="*/ 14 w 28"/>
              <a:gd name="T1" fmla="*/ 128 h 200"/>
              <a:gd name="T2" fmla="*/ 10 w 28"/>
              <a:gd name="T3" fmla="*/ 132 h 200"/>
              <a:gd name="T4" fmla="*/ 14 w 28"/>
              <a:gd name="T5" fmla="*/ 136 h 200"/>
              <a:gd name="T6" fmla="*/ 18 w 28"/>
              <a:gd name="T7" fmla="*/ 132 h 200"/>
              <a:gd name="T8" fmla="*/ 14 w 28"/>
              <a:gd name="T9" fmla="*/ 128 h 200"/>
              <a:gd name="T10" fmla="*/ 14 w 28"/>
              <a:gd name="T11" fmla="*/ 112 h 200"/>
              <a:gd name="T12" fmla="*/ 10 w 28"/>
              <a:gd name="T13" fmla="*/ 116 h 200"/>
              <a:gd name="T14" fmla="*/ 14 w 28"/>
              <a:gd name="T15" fmla="*/ 120 h 200"/>
              <a:gd name="T16" fmla="*/ 18 w 28"/>
              <a:gd name="T17" fmla="*/ 116 h 200"/>
              <a:gd name="T18" fmla="*/ 14 w 28"/>
              <a:gd name="T19" fmla="*/ 112 h 200"/>
              <a:gd name="T20" fmla="*/ 14 w 28"/>
              <a:gd name="T21" fmla="*/ 144 h 200"/>
              <a:gd name="T22" fmla="*/ 10 w 28"/>
              <a:gd name="T23" fmla="*/ 148 h 200"/>
              <a:gd name="T24" fmla="*/ 14 w 28"/>
              <a:gd name="T25" fmla="*/ 152 h 200"/>
              <a:gd name="T26" fmla="*/ 18 w 28"/>
              <a:gd name="T27" fmla="*/ 148 h 200"/>
              <a:gd name="T28" fmla="*/ 14 w 28"/>
              <a:gd name="T29" fmla="*/ 144 h 200"/>
              <a:gd name="T30" fmla="*/ 14 w 28"/>
              <a:gd name="T31" fmla="*/ 160 h 200"/>
              <a:gd name="T32" fmla="*/ 10 w 28"/>
              <a:gd name="T33" fmla="*/ 164 h 200"/>
              <a:gd name="T34" fmla="*/ 14 w 28"/>
              <a:gd name="T35" fmla="*/ 168 h 200"/>
              <a:gd name="T36" fmla="*/ 18 w 28"/>
              <a:gd name="T37" fmla="*/ 164 h 200"/>
              <a:gd name="T38" fmla="*/ 14 w 28"/>
              <a:gd name="T39" fmla="*/ 160 h 200"/>
              <a:gd name="T40" fmla="*/ 14 w 28"/>
              <a:gd name="T41" fmla="*/ 192 h 200"/>
              <a:gd name="T42" fmla="*/ 10 w 28"/>
              <a:gd name="T43" fmla="*/ 196 h 200"/>
              <a:gd name="T44" fmla="*/ 14 w 28"/>
              <a:gd name="T45" fmla="*/ 200 h 200"/>
              <a:gd name="T46" fmla="*/ 18 w 28"/>
              <a:gd name="T47" fmla="*/ 196 h 200"/>
              <a:gd name="T48" fmla="*/ 14 w 28"/>
              <a:gd name="T49" fmla="*/ 192 h 200"/>
              <a:gd name="T50" fmla="*/ 14 w 28"/>
              <a:gd name="T51" fmla="*/ 176 h 200"/>
              <a:gd name="T52" fmla="*/ 10 w 28"/>
              <a:gd name="T53" fmla="*/ 180 h 200"/>
              <a:gd name="T54" fmla="*/ 14 w 28"/>
              <a:gd name="T55" fmla="*/ 184 h 200"/>
              <a:gd name="T56" fmla="*/ 18 w 28"/>
              <a:gd name="T57" fmla="*/ 180 h 200"/>
              <a:gd name="T58" fmla="*/ 14 w 28"/>
              <a:gd name="T59" fmla="*/ 176 h 200"/>
              <a:gd name="T60" fmla="*/ 14 w 28"/>
              <a:gd name="T61" fmla="*/ 64 h 200"/>
              <a:gd name="T62" fmla="*/ 10 w 28"/>
              <a:gd name="T63" fmla="*/ 68 h 200"/>
              <a:gd name="T64" fmla="*/ 14 w 28"/>
              <a:gd name="T65" fmla="*/ 72 h 200"/>
              <a:gd name="T66" fmla="*/ 18 w 28"/>
              <a:gd name="T67" fmla="*/ 68 h 200"/>
              <a:gd name="T68" fmla="*/ 14 w 28"/>
              <a:gd name="T69" fmla="*/ 64 h 200"/>
              <a:gd name="T70" fmla="*/ 14 w 28"/>
              <a:gd name="T71" fmla="*/ 96 h 200"/>
              <a:gd name="T72" fmla="*/ 10 w 28"/>
              <a:gd name="T73" fmla="*/ 100 h 200"/>
              <a:gd name="T74" fmla="*/ 14 w 28"/>
              <a:gd name="T75" fmla="*/ 104 h 200"/>
              <a:gd name="T76" fmla="*/ 18 w 28"/>
              <a:gd name="T77" fmla="*/ 100 h 200"/>
              <a:gd name="T78" fmla="*/ 14 w 28"/>
              <a:gd name="T79" fmla="*/ 96 h 200"/>
              <a:gd name="T80" fmla="*/ 14 w 28"/>
              <a:gd name="T81" fmla="*/ 32 h 200"/>
              <a:gd name="T82" fmla="*/ 10 w 28"/>
              <a:gd name="T83" fmla="*/ 36 h 200"/>
              <a:gd name="T84" fmla="*/ 14 w 28"/>
              <a:gd name="T85" fmla="*/ 40 h 200"/>
              <a:gd name="T86" fmla="*/ 18 w 28"/>
              <a:gd name="T87" fmla="*/ 36 h 200"/>
              <a:gd name="T88" fmla="*/ 14 w 28"/>
              <a:gd name="T89" fmla="*/ 32 h 200"/>
              <a:gd name="T90" fmla="*/ 14 w 28"/>
              <a:gd name="T91" fmla="*/ 0 h 200"/>
              <a:gd name="T92" fmla="*/ 0 w 28"/>
              <a:gd name="T93" fmla="*/ 14 h 200"/>
              <a:gd name="T94" fmla="*/ 14 w 28"/>
              <a:gd name="T95" fmla="*/ 28 h 200"/>
              <a:gd name="T96" fmla="*/ 28 w 28"/>
              <a:gd name="T97" fmla="*/ 14 h 200"/>
              <a:gd name="T98" fmla="*/ 14 w 28"/>
              <a:gd name="T99" fmla="*/ 0 h 200"/>
              <a:gd name="T100" fmla="*/ 14 w 28"/>
              <a:gd name="T101" fmla="*/ 48 h 200"/>
              <a:gd name="T102" fmla="*/ 10 w 28"/>
              <a:gd name="T103" fmla="*/ 52 h 200"/>
              <a:gd name="T104" fmla="*/ 14 w 28"/>
              <a:gd name="T105" fmla="*/ 56 h 200"/>
              <a:gd name="T106" fmla="*/ 18 w 28"/>
              <a:gd name="T107" fmla="*/ 52 h 200"/>
              <a:gd name="T108" fmla="*/ 14 w 28"/>
              <a:gd name="T109" fmla="*/ 48 h 200"/>
              <a:gd name="T110" fmla="*/ 14 w 28"/>
              <a:gd name="T111" fmla="*/ 80 h 200"/>
              <a:gd name="T112" fmla="*/ 10 w 28"/>
              <a:gd name="T113" fmla="*/ 84 h 200"/>
              <a:gd name="T114" fmla="*/ 14 w 28"/>
              <a:gd name="T115" fmla="*/ 88 h 200"/>
              <a:gd name="T116" fmla="*/ 18 w 28"/>
              <a:gd name="T117" fmla="*/ 84 h 200"/>
              <a:gd name="T118" fmla="*/ 14 w 28"/>
              <a:gd name="T119" fmla="*/ 8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" h="200">
                <a:moveTo>
                  <a:pt x="14" y="128"/>
                </a:moveTo>
                <a:cubicBezTo>
                  <a:pt x="12" y="128"/>
                  <a:pt x="10" y="130"/>
                  <a:pt x="10" y="132"/>
                </a:cubicBezTo>
                <a:cubicBezTo>
                  <a:pt x="10" y="134"/>
                  <a:pt x="12" y="136"/>
                  <a:pt x="14" y="136"/>
                </a:cubicBezTo>
                <a:cubicBezTo>
                  <a:pt x="16" y="136"/>
                  <a:pt x="18" y="134"/>
                  <a:pt x="18" y="132"/>
                </a:cubicBezTo>
                <a:cubicBezTo>
                  <a:pt x="18" y="130"/>
                  <a:pt x="16" y="128"/>
                  <a:pt x="14" y="128"/>
                </a:cubicBezTo>
                <a:close/>
                <a:moveTo>
                  <a:pt x="14" y="112"/>
                </a:moveTo>
                <a:cubicBezTo>
                  <a:pt x="12" y="112"/>
                  <a:pt x="10" y="114"/>
                  <a:pt x="10" y="116"/>
                </a:cubicBezTo>
                <a:cubicBezTo>
                  <a:pt x="10" y="118"/>
                  <a:pt x="12" y="120"/>
                  <a:pt x="14" y="120"/>
                </a:cubicBezTo>
                <a:cubicBezTo>
                  <a:pt x="16" y="120"/>
                  <a:pt x="18" y="118"/>
                  <a:pt x="18" y="116"/>
                </a:cubicBezTo>
                <a:cubicBezTo>
                  <a:pt x="18" y="114"/>
                  <a:pt x="16" y="112"/>
                  <a:pt x="14" y="112"/>
                </a:cubicBezTo>
                <a:close/>
                <a:moveTo>
                  <a:pt x="14" y="144"/>
                </a:moveTo>
                <a:cubicBezTo>
                  <a:pt x="12" y="144"/>
                  <a:pt x="10" y="146"/>
                  <a:pt x="10" y="148"/>
                </a:cubicBezTo>
                <a:cubicBezTo>
                  <a:pt x="10" y="150"/>
                  <a:pt x="12" y="152"/>
                  <a:pt x="14" y="152"/>
                </a:cubicBezTo>
                <a:cubicBezTo>
                  <a:pt x="16" y="152"/>
                  <a:pt x="18" y="150"/>
                  <a:pt x="18" y="148"/>
                </a:cubicBezTo>
                <a:cubicBezTo>
                  <a:pt x="18" y="146"/>
                  <a:pt x="16" y="144"/>
                  <a:pt x="14" y="144"/>
                </a:cubicBezTo>
                <a:close/>
                <a:moveTo>
                  <a:pt x="14" y="160"/>
                </a:moveTo>
                <a:cubicBezTo>
                  <a:pt x="12" y="160"/>
                  <a:pt x="10" y="162"/>
                  <a:pt x="10" y="164"/>
                </a:cubicBezTo>
                <a:cubicBezTo>
                  <a:pt x="10" y="166"/>
                  <a:pt x="12" y="168"/>
                  <a:pt x="14" y="168"/>
                </a:cubicBezTo>
                <a:cubicBezTo>
                  <a:pt x="16" y="168"/>
                  <a:pt x="18" y="166"/>
                  <a:pt x="18" y="164"/>
                </a:cubicBezTo>
                <a:cubicBezTo>
                  <a:pt x="18" y="162"/>
                  <a:pt x="16" y="160"/>
                  <a:pt x="14" y="160"/>
                </a:cubicBezTo>
                <a:close/>
                <a:moveTo>
                  <a:pt x="14" y="192"/>
                </a:moveTo>
                <a:cubicBezTo>
                  <a:pt x="12" y="192"/>
                  <a:pt x="10" y="194"/>
                  <a:pt x="10" y="196"/>
                </a:cubicBezTo>
                <a:cubicBezTo>
                  <a:pt x="10" y="198"/>
                  <a:pt x="12" y="200"/>
                  <a:pt x="14" y="200"/>
                </a:cubicBezTo>
                <a:cubicBezTo>
                  <a:pt x="16" y="200"/>
                  <a:pt x="18" y="198"/>
                  <a:pt x="18" y="196"/>
                </a:cubicBezTo>
                <a:cubicBezTo>
                  <a:pt x="18" y="194"/>
                  <a:pt x="16" y="192"/>
                  <a:pt x="14" y="192"/>
                </a:cubicBezTo>
                <a:close/>
                <a:moveTo>
                  <a:pt x="14" y="176"/>
                </a:moveTo>
                <a:cubicBezTo>
                  <a:pt x="12" y="176"/>
                  <a:pt x="10" y="178"/>
                  <a:pt x="10" y="180"/>
                </a:cubicBezTo>
                <a:cubicBezTo>
                  <a:pt x="10" y="182"/>
                  <a:pt x="12" y="184"/>
                  <a:pt x="14" y="184"/>
                </a:cubicBezTo>
                <a:cubicBezTo>
                  <a:pt x="16" y="184"/>
                  <a:pt x="18" y="182"/>
                  <a:pt x="18" y="180"/>
                </a:cubicBezTo>
                <a:cubicBezTo>
                  <a:pt x="18" y="178"/>
                  <a:pt x="16" y="176"/>
                  <a:pt x="14" y="176"/>
                </a:cubicBezTo>
                <a:close/>
                <a:moveTo>
                  <a:pt x="14" y="64"/>
                </a:moveTo>
                <a:cubicBezTo>
                  <a:pt x="12" y="64"/>
                  <a:pt x="10" y="66"/>
                  <a:pt x="10" y="68"/>
                </a:cubicBezTo>
                <a:cubicBezTo>
                  <a:pt x="10" y="70"/>
                  <a:pt x="12" y="72"/>
                  <a:pt x="14" y="72"/>
                </a:cubicBezTo>
                <a:cubicBezTo>
                  <a:pt x="16" y="72"/>
                  <a:pt x="18" y="70"/>
                  <a:pt x="18" y="68"/>
                </a:cubicBezTo>
                <a:cubicBezTo>
                  <a:pt x="18" y="66"/>
                  <a:pt x="16" y="64"/>
                  <a:pt x="14" y="64"/>
                </a:cubicBezTo>
                <a:close/>
                <a:moveTo>
                  <a:pt x="14" y="96"/>
                </a:moveTo>
                <a:cubicBezTo>
                  <a:pt x="12" y="96"/>
                  <a:pt x="10" y="98"/>
                  <a:pt x="10" y="100"/>
                </a:cubicBezTo>
                <a:cubicBezTo>
                  <a:pt x="10" y="102"/>
                  <a:pt x="12" y="104"/>
                  <a:pt x="14" y="104"/>
                </a:cubicBezTo>
                <a:cubicBezTo>
                  <a:pt x="16" y="104"/>
                  <a:pt x="18" y="102"/>
                  <a:pt x="18" y="100"/>
                </a:cubicBezTo>
                <a:cubicBezTo>
                  <a:pt x="18" y="98"/>
                  <a:pt x="16" y="96"/>
                  <a:pt x="14" y="96"/>
                </a:cubicBezTo>
                <a:close/>
                <a:moveTo>
                  <a:pt x="14" y="32"/>
                </a:moveTo>
                <a:cubicBezTo>
                  <a:pt x="12" y="32"/>
                  <a:pt x="10" y="34"/>
                  <a:pt x="10" y="36"/>
                </a:cubicBezTo>
                <a:cubicBezTo>
                  <a:pt x="10" y="38"/>
                  <a:pt x="12" y="40"/>
                  <a:pt x="14" y="40"/>
                </a:cubicBezTo>
                <a:cubicBezTo>
                  <a:pt x="16" y="40"/>
                  <a:pt x="18" y="38"/>
                  <a:pt x="18" y="36"/>
                </a:cubicBezTo>
                <a:cubicBezTo>
                  <a:pt x="18" y="34"/>
                  <a:pt x="16" y="32"/>
                  <a:pt x="14" y="32"/>
                </a:cubicBezTo>
                <a:close/>
                <a:moveTo>
                  <a:pt x="14" y="0"/>
                </a:moveTo>
                <a:cubicBezTo>
                  <a:pt x="7" y="0"/>
                  <a:pt x="0" y="7"/>
                  <a:pt x="0" y="14"/>
                </a:cubicBezTo>
                <a:cubicBezTo>
                  <a:pt x="0" y="22"/>
                  <a:pt x="7" y="28"/>
                  <a:pt x="14" y="28"/>
                </a:cubicBezTo>
                <a:cubicBezTo>
                  <a:pt x="22" y="28"/>
                  <a:pt x="28" y="22"/>
                  <a:pt x="28" y="14"/>
                </a:cubicBezTo>
                <a:cubicBezTo>
                  <a:pt x="28" y="7"/>
                  <a:pt x="22" y="0"/>
                  <a:pt x="14" y="0"/>
                </a:cubicBezTo>
                <a:close/>
                <a:moveTo>
                  <a:pt x="14" y="48"/>
                </a:moveTo>
                <a:cubicBezTo>
                  <a:pt x="12" y="48"/>
                  <a:pt x="10" y="50"/>
                  <a:pt x="10" y="52"/>
                </a:cubicBezTo>
                <a:cubicBezTo>
                  <a:pt x="10" y="54"/>
                  <a:pt x="12" y="56"/>
                  <a:pt x="14" y="56"/>
                </a:cubicBezTo>
                <a:cubicBezTo>
                  <a:pt x="16" y="56"/>
                  <a:pt x="18" y="54"/>
                  <a:pt x="18" y="52"/>
                </a:cubicBezTo>
                <a:cubicBezTo>
                  <a:pt x="18" y="50"/>
                  <a:pt x="16" y="48"/>
                  <a:pt x="14" y="48"/>
                </a:cubicBezTo>
                <a:close/>
                <a:moveTo>
                  <a:pt x="14" y="80"/>
                </a:moveTo>
                <a:cubicBezTo>
                  <a:pt x="12" y="80"/>
                  <a:pt x="10" y="82"/>
                  <a:pt x="10" y="84"/>
                </a:cubicBezTo>
                <a:cubicBezTo>
                  <a:pt x="10" y="86"/>
                  <a:pt x="12" y="88"/>
                  <a:pt x="14" y="88"/>
                </a:cubicBezTo>
                <a:cubicBezTo>
                  <a:pt x="16" y="88"/>
                  <a:pt x="18" y="86"/>
                  <a:pt x="18" y="84"/>
                </a:cubicBezTo>
                <a:cubicBezTo>
                  <a:pt x="18" y="82"/>
                  <a:pt x="16" y="80"/>
                  <a:pt x="14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单圆角 15"/>
          <p:cNvSpPr/>
          <p:nvPr/>
        </p:nvSpPr>
        <p:spPr>
          <a:xfrm>
            <a:off x="1917700" y="1348105"/>
            <a:ext cx="4559300" cy="662940"/>
          </a:xfrm>
          <a:prstGeom prst="round1Rect">
            <a:avLst>
              <a:gd name="adj" fmla="val 0"/>
            </a:avLst>
          </a:pr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: 圆角 87"/>
          <p:cNvSpPr/>
          <p:nvPr/>
        </p:nvSpPr>
        <p:spPr>
          <a:xfrm>
            <a:off x="1917453" y="2007345"/>
            <a:ext cx="8686802" cy="16112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rgbClr val="2A3F7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1752599" y="1817778"/>
            <a:ext cx="8686802" cy="1611222"/>
          </a:xfrm>
          <a:prstGeom prst="roundRect">
            <a:avLst>
              <a:gd name="adj" fmla="val 0"/>
            </a:avLst>
          </a:pr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4"/>
          <p:cNvSpPr txBox="1"/>
          <p:nvPr/>
        </p:nvSpPr>
        <p:spPr>
          <a:xfrm>
            <a:off x="2358056" y="2000451"/>
            <a:ext cx="747174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rPr>
              <a:t>汇报完毕</a:t>
            </a:r>
            <a:endParaRPr lang="zh-CN" altLang="en-US" sz="6000" dirty="0">
              <a:solidFill>
                <a:schemeClr val="bg1"/>
              </a:solidFill>
              <a:latin typeface="阿里巴巴普惠体 2.0 95 ExtraBold" panose="00020600040101010101" pitchFamily="18" charset="-122"/>
              <a:ea typeface="阿里巴巴普惠体 2.0 95 ExtraBold" panose="00020600040101010101" pitchFamily="18" charset="-122"/>
              <a:cs typeface="阿里巴巴普惠体 2.0 95 ExtraBold" panose="00020600040101010101" pitchFamily="18" charset="-122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109845" y="2990850"/>
            <a:ext cx="197294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bg1"/>
                </a:solidFill>
              </a:rPr>
              <a:t>Report completed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educative-academy-buildings_43236"/>
          <p:cNvSpPr/>
          <p:nvPr/>
        </p:nvSpPr>
        <p:spPr>
          <a:xfrm>
            <a:off x="2196570" y="1398682"/>
            <a:ext cx="609685" cy="309503"/>
          </a:xfrm>
          <a:custGeom>
            <a:avLst/>
            <a:gdLst>
              <a:gd name="connsiteX0" fmla="*/ 555486 w 601409"/>
              <a:gd name="connsiteY0" fmla="*/ 246567 h 305302"/>
              <a:gd name="connsiteX1" fmla="*/ 555486 w 601409"/>
              <a:gd name="connsiteY1" fmla="*/ 269488 h 305302"/>
              <a:gd name="connsiteX2" fmla="*/ 578447 w 601409"/>
              <a:gd name="connsiteY2" fmla="*/ 269488 h 305302"/>
              <a:gd name="connsiteX3" fmla="*/ 578447 w 601409"/>
              <a:gd name="connsiteY3" fmla="*/ 246567 h 305302"/>
              <a:gd name="connsiteX4" fmla="*/ 516738 w 601409"/>
              <a:gd name="connsiteY4" fmla="*/ 246567 h 305302"/>
              <a:gd name="connsiteX5" fmla="*/ 516738 w 601409"/>
              <a:gd name="connsiteY5" fmla="*/ 269488 h 305302"/>
              <a:gd name="connsiteX6" fmla="*/ 539699 w 601409"/>
              <a:gd name="connsiteY6" fmla="*/ 269488 h 305302"/>
              <a:gd name="connsiteX7" fmla="*/ 539699 w 601409"/>
              <a:gd name="connsiteY7" fmla="*/ 246567 h 305302"/>
              <a:gd name="connsiteX8" fmla="*/ 477989 w 601409"/>
              <a:gd name="connsiteY8" fmla="*/ 246567 h 305302"/>
              <a:gd name="connsiteX9" fmla="*/ 477989 w 601409"/>
              <a:gd name="connsiteY9" fmla="*/ 269488 h 305302"/>
              <a:gd name="connsiteX10" fmla="*/ 500951 w 601409"/>
              <a:gd name="connsiteY10" fmla="*/ 269488 h 305302"/>
              <a:gd name="connsiteX11" fmla="*/ 500951 w 601409"/>
              <a:gd name="connsiteY11" fmla="*/ 246567 h 305302"/>
              <a:gd name="connsiteX12" fmla="*/ 439241 w 601409"/>
              <a:gd name="connsiteY12" fmla="*/ 246567 h 305302"/>
              <a:gd name="connsiteX13" fmla="*/ 439241 w 601409"/>
              <a:gd name="connsiteY13" fmla="*/ 269488 h 305302"/>
              <a:gd name="connsiteX14" fmla="*/ 462203 w 601409"/>
              <a:gd name="connsiteY14" fmla="*/ 269488 h 305302"/>
              <a:gd name="connsiteX15" fmla="*/ 462203 w 601409"/>
              <a:gd name="connsiteY15" fmla="*/ 246567 h 305302"/>
              <a:gd name="connsiteX16" fmla="*/ 143512 w 601409"/>
              <a:gd name="connsiteY16" fmla="*/ 246567 h 305302"/>
              <a:gd name="connsiteX17" fmla="*/ 143512 w 601409"/>
              <a:gd name="connsiteY17" fmla="*/ 269488 h 305302"/>
              <a:gd name="connsiteX18" fmla="*/ 165038 w 601409"/>
              <a:gd name="connsiteY18" fmla="*/ 269488 h 305302"/>
              <a:gd name="connsiteX19" fmla="*/ 165038 w 601409"/>
              <a:gd name="connsiteY19" fmla="*/ 246567 h 305302"/>
              <a:gd name="connsiteX20" fmla="*/ 103328 w 601409"/>
              <a:gd name="connsiteY20" fmla="*/ 246567 h 305302"/>
              <a:gd name="connsiteX21" fmla="*/ 103328 w 601409"/>
              <a:gd name="connsiteY21" fmla="*/ 269488 h 305302"/>
              <a:gd name="connsiteX22" fmla="*/ 126290 w 601409"/>
              <a:gd name="connsiteY22" fmla="*/ 269488 h 305302"/>
              <a:gd name="connsiteX23" fmla="*/ 126290 w 601409"/>
              <a:gd name="connsiteY23" fmla="*/ 246567 h 305302"/>
              <a:gd name="connsiteX24" fmla="*/ 66015 w 601409"/>
              <a:gd name="connsiteY24" fmla="*/ 246567 h 305302"/>
              <a:gd name="connsiteX25" fmla="*/ 66015 w 601409"/>
              <a:gd name="connsiteY25" fmla="*/ 269488 h 305302"/>
              <a:gd name="connsiteX26" fmla="*/ 88977 w 601409"/>
              <a:gd name="connsiteY26" fmla="*/ 269488 h 305302"/>
              <a:gd name="connsiteX27" fmla="*/ 88977 w 601409"/>
              <a:gd name="connsiteY27" fmla="*/ 246567 h 305302"/>
              <a:gd name="connsiteX28" fmla="*/ 27267 w 601409"/>
              <a:gd name="connsiteY28" fmla="*/ 246567 h 305302"/>
              <a:gd name="connsiteX29" fmla="*/ 27267 w 601409"/>
              <a:gd name="connsiteY29" fmla="*/ 269488 h 305302"/>
              <a:gd name="connsiteX30" fmla="*/ 50229 w 601409"/>
              <a:gd name="connsiteY30" fmla="*/ 269488 h 305302"/>
              <a:gd name="connsiteX31" fmla="*/ 50229 w 601409"/>
              <a:gd name="connsiteY31" fmla="*/ 246567 h 305302"/>
              <a:gd name="connsiteX32" fmla="*/ 351656 w 601409"/>
              <a:gd name="connsiteY32" fmla="*/ 219302 h 305302"/>
              <a:gd name="connsiteX33" fmla="*/ 351656 w 601409"/>
              <a:gd name="connsiteY33" fmla="*/ 245102 h 305302"/>
              <a:gd name="connsiteX34" fmla="*/ 376069 w 601409"/>
              <a:gd name="connsiteY34" fmla="*/ 245102 h 305302"/>
              <a:gd name="connsiteX35" fmla="*/ 376069 w 601409"/>
              <a:gd name="connsiteY35" fmla="*/ 219302 h 305302"/>
              <a:gd name="connsiteX36" fmla="*/ 308573 w 601409"/>
              <a:gd name="connsiteY36" fmla="*/ 219302 h 305302"/>
              <a:gd name="connsiteX37" fmla="*/ 308573 w 601409"/>
              <a:gd name="connsiteY37" fmla="*/ 245102 h 305302"/>
              <a:gd name="connsiteX38" fmla="*/ 332987 w 601409"/>
              <a:gd name="connsiteY38" fmla="*/ 245102 h 305302"/>
              <a:gd name="connsiteX39" fmla="*/ 332987 w 601409"/>
              <a:gd name="connsiteY39" fmla="*/ 219302 h 305302"/>
              <a:gd name="connsiteX40" fmla="*/ 265491 w 601409"/>
              <a:gd name="connsiteY40" fmla="*/ 219302 h 305302"/>
              <a:gd name="connsiteX41" fmla="*/ 265491 w 601409"/>
              <a:gd name="connsiteY41" fmla="*/ 245102 h 305302"/>
              <a:gd name="connsiteX42" fmla="*/ 291340 w 601409"/>
              <a:gd name="connsiteY42" fmla="*/ 245102 h 305302"/>
              <a:gd name="connsiteX43" fmla="*/ 291340 w 601409"/>
              <a:gd name="connsiteY43" fmla="*/ 219302 h 305302"/>
              <a:gd name="connsiteX44" fmla="*/ 222408 w 601409"/>
              <a:gd name="connsiteY44" fmla="*/ 219302 h 305302"/>
              <a:gd name="connsiteX45" fmla="*/ 222408 w 601409"/>
              <a:gd name="connsiteY45" fmla="*/ 245102 h 305302"/>
              <a:gd name="connsiteX46" fmla="*/ 248258 w 601409"/>
              <a:gd name="connsiteY46" fmla="*/ 245102 h 305302"/>
              <a:gd name="connsiteX47" fmla="*/ 248258 w 601409"/>
              <a:gd name="connsiteY47" fmla="*/ 219302 h 305302"/>
              <a:gd name="connsiteX48" fmla="*/ 555486 w 601409"/>
              <a:gd name="connsiteY48" fmla="*/ 212186 h 305302"/>
              <a:gd name="connsiteX49" fmla="*/ 555486 w 601409"/>
              <a:gd name="connsiteY49" fmla="*/ 235107 h 305302"/>
              <a:gd name="connsiteX50" fmla="*/ 578447 w 601409"/>
              <a:gd name="connsiteY50" fmla="*/ 235107 h 305302"/>
              <a:gd name="connsiteX51" fmla="*/ 578447 w 601409"/>
              <a:gd name="connsiteY51" fmla="*/ 212186 h 305302"/>
              <a:gd name="connsiteX52" fmla="*/ 516738 w 601409"/>
              <a:gd name="connsiteY52" fmla="*/ 212186 h 305302"/>
              <a:gd name="connsiteX53" fmla="*/ 516738 w 601409"/>
              <a:gd name="connsiteY53" fmla="*/ 235107 h 305302"/>
              <a:gd name="connsiteX54" fmla="*/ 539699 w 601409"/>
              <a:gd name="connsiteY54" fmla="*/ 235107 h 305302"/>
              <a:gd name="connsiteX55" fmla="*/ 539699 w 601409"/>
              <a:gd name="connsiteY55" fmla="*/ 212186 h 305302"/>
              <a:gd name="connsiteX56" fmla="*/ 477989 w 601409"/>
              <a:gd name="connsiteY56" fmla="*/ 212186 h 305302"/>
              <a:gd name="connsiteX57" fmla="*/ 477989 w 601409"/>
              <a:gd name="connsiteY57" fmla="*/ 235107 h 305302"/>
              <a:gd name="connsiteX58" fmla="*/ 500951 w 601409"/>
              <a:gd name="connsiteY58" fmla="*/ 235107 h 305302"/>
              <a:gd name="connsiteX59" fmla="*/ 500951 w 601409"/>
              <a:gd name="connsiteY59" fmla="*/ 212186 h 305302"/>
              <a:gd name="connsiteX60" fmla="*/ 439241 w 601409"/>
              <a:gd name="connsiteY60" fmla="*/ 212186 h 305302"/>
              <a:gd name="connsiteX61" fmla="*/ 439241 w 601409"/>
              <a:gd name="connsiteY61" fmla="*/ 235107 h 305302"/>
              <a:gd name="connsiteX62" fmla="*/ 462203 w 601409"/>
              <a:gd name="connsiteY62" fmla="*/ 235107 h 305302"/>
              <a:gd name="connsiteX63" fmla="*/ 462203 w 601409"/>
              <a:gd name="connsiteY63" fmla="*/ 212186 h 305302"/>
              <a:gd name="connsiteX64" fmla="*/ 143512 w 601409"/>
              <a:gd name="connsiteY64" fmla="*/ 212186 h 305302"/>
              <a:gd name="connsiteX65" fmla="*/ 143512 w 601409"/>
              <a:gd name="connsiteY65" fmla="*/ 235107 h 305302"/>
              <a:gd name="connsiteX66" fmla="*/ 165038 w 601409"/>
              <a:gd name="connsiteY66" fmla="*/ 235107 h 305302"/>
              <a:gd name="connsiteX67" fmla="*/ 165038 w 601409"/>
              <a:gd name="connsiteY67" fmla="*/ 212186 h 305302"/>
              <a:gd name="connsiteX68" fmla="*/ 103328 w 601409"/>
              <a:gd name="connsiteY68" fmla="*/ 212186 h 305302"/>
              <a:gd name="connsiteX69" fmla="*/ 103328 w 601409"/>
              <a:gd name="connsiteY69" fmla="*/ 235107 h 305302"/>
              <a:gd name="connsiteX70" fmla="*/ 126290 w 601409"/>
              <a:gd name="connsiteY70" fmla="*/ 235107 h 305302"/>
              <a:gd name="connsiteX71" fmla="*/ 126290 w 601409"/>
              <a:gd name="connsiteY71" fmla="*/ 212186 h 305302"/>
              <a:gd name="connsiteX72" fmla="*/ 66015 w 601409"/>
              <a:gd name="connsiteY72" fmla="*/ 212186 h 305302"/>
              <a:gd name="connsiteX73" fmla="*/ 66015 w 601409"/>
              <a:gd name="connsiteY73" fmla="*/ 235107 h 305302"/>
              <a:gd name="connsiteX74" fmla="*/ 88977 w 601409"/>
              <a:gd name="connsiteY74" fmla="*/ 235107 h 305302"/>
              <a:gd name="connsiteX75" fmla="*/ 88977 w 601409"/>
              <a:gd name="connsiteY75" fmla="*/ 212186 h 305302"/>
              <a:gd name="connsiteX76" fmla="*/ 27267 w 601409"/>
              <a:gd name="connsiteY76" fmla="*/ 212186 h 305302"/>
              <a:gd name="connsiteX77" fmla="*/ 27267 w 601409"/>
              <a:gd name="connsiteY77" fmla="*/ 235107 h 305302"/>
              <a:gd name="connsiteX78" fmla="*/ 50229 w 601409"/>
              <a:gd name="connsiteY78" fmla="*/ 235107 h 305302"/>
              <a:gd name="connsiteX79" fmla="*/ 50229 w 601409"/>
              <a:gd name="connsiteY79" fmla="*/ 212186 h 305302"/>
              <a:gd name="connsiteX80" fmla="*/ 555486 w 601409"/>
              <a:gd name="connsiteY80" fmla="*/ 180670 h 305302"/>
              <a:gd name="connsiteX81" fmla="*/ 555486 w 601409"/>
              <a:gd name="connsiteY81" fmla="*/ 203591 h 305302"/>
              <a:gd name="connsiteX82" fmla="*/ 578447 w 601409"/>
              <a:gd name="connsiteY82" fmla="*/ 203591 h 305302"/>
              <a:gd name="connsiteX83" fmla="*/ 578447 w 601409"/>
              <a:gd name="connsiteY83" fmla="*/ 180670 h 305302"/>
              <a:gd name="connsiteX84" fmla="*/ 516738 w 601409"/>
              <a:gd name="connsiteY84" fmla="*/ 180670 h 305302"/>
              <a:gd name="connsiteX85" fmla="*/ 516738 w 601409"/>
              <a:gd name="connsiteY85" fmla="*/ 203591 h 305302"/>
              <a:gd name="connsiteX86" fmla="*/ 539699 w 601409"/>
              <a:gd name="connsiteY86" fmla="*/ 203591 h 305302"/>
              <a:gd name="connsiteX87" fmla="*/ 539699 w 601409"/>
              <a:gd name="connsiteY87" fmla="*/ 180670 h 305302"/>
              <a:gd name="connsiteX88" fmla="*/ 477989 w 601409"/>
              <a:gd name="connsiteY88" fmla="*/ 180670 h 305302"/>
              <a:gd name="connsiteX89" fmla="*/ 477989 w 601409"/>
              <a:gd name="connsiteY89" fmla="*/ 203591 h 305302"/>
              <a:gd name="connsiteX90" fmla="*/ 500951 w 601409"/>
              <a:gd name="connsiteY90" fmla="*/ 203591 h 305302"/>
              <a:gd name="connsiteX91" fmla="*/ 500951 w 601409"/>
              <a:gd name="connsiteY91" fmla="*/ 180670 h 305302"/>
              <a:gd name="connsiteX92" fmla="*/ 439241 w 601409"/>
              <a:gd name="connsiteY92" fmla="*/ 180670 h 305302"/>
              <a:gd name="connsiteX93" fmla="*/ 439241 w 601409"/>
              <a:gd name="connsiteY93" fmla="*/ 203591 h 305302"/>
              <a:gd name="connsiteX94" fmla="*/ 462203 w 601409"/>
              <a:gd name="connsiteY94" fmla="*/ 203591 h 305302"/>
              <a:gd name="connsiteX95" fmla="*/ 462203 w 601409"/>
              <a:gd name="connsiteY95" fmla="*/ 180670 h 305302"/>
              <a:gd name="connsiteX96" fmla="*/ 143512 w 601409"/>
              <a:gd name="connsiteY96" fmla="*/ 180670 h 305302"/>
              <a:gd name="connsiteX97" fmla="*/ 143512 w 601409"/>
              <a:gd name="connsiteY97" fmla="*/ 203591 h 305302"/>
              <a:gd name="connsiteX98" fmla="*/ 165038 w 601409"/>
              <a:gd name="connsiteY98" fmla="*/ 203591 h 305302"/>
              <a:gd name="connsiteX99" fmla="*/ 165038 w 601409"/>
              <a:gd name="connsiteY99" fmla="*/ 180670 h 305302"/>
              <a:gd name="connsiteX100" fmla="*/ 103328 w 601409"/>
              <a:gd name="connsiteY100" fmla="*/ 180670 h 305302"/>
              <a:gd name="connsiteX101" fmla="*/ 103328 w 601409"/>
              <a:gd name="connsiteY101" fmla="*/ 203591 h 305302"/>
              <a:gd name="connsiteX102" fmla="*/ 126290 w 601409"/>
              <a:gd name="connsiteY102" fmla="*/ 203591 h 305302"/>
              <a:gd name="connsiteX103" fmla="*/ 126290 w 601409"/>
              <a:gd name="connsiteY103" fmla="*/ 180670 h 305302"/>
              <a:gd name="connsiteX104" fmla="*/ 66015 w 601409"/>
              <a:gd name="connsiteY104" fmla="*/ 180670 h 305302"/>
              <a:gd name="connsiteX105" fmla="*/ 66015 w 601409"/>
              <a:gd name="connsiteY105" fmla="*/ 203591 h 305302"/>
              <a:gd name="connsiteX106" fmla="*/ 88977 w 601409"/>
              <a:gd name="connsiteY106" fmla="*/ 203591 h 305302"/>
              <a:gd name="connsiteX107" fmla="*/ 88977 w 601409"/>
              <a:gd name="connsiteY107" fmla="*/ 180670 h 305302"/>
              <a:gd name="connsiteX108" fmla="*/ 27267 w 601409"/>
              <a:gd name="connsiteY108" fmla="*/ 180670 h 305302"/>
              <a:gd name="connsiteX109" fmla="*/ 27267 w 601409"/>
              <a:gd name="connsiteY109" fmla="*/ 203591 h 305302"/>
              <a:gd name="connsiteX110" fmla="*/ 50229 w 601409"/>
              <a:gd name="connsiteY110" fmla="*/ 203591 h 305302"/>
              <a:gd name="connsiteX111" fmla="*/ 50229 w 601409"/>
              <a:gd name="connsiteY111" fmla="*/ 180670 h 305302"/>
              <a:gd name="connsiteX112" fmla="*/ 351656 w 601409"/>
              <a:gd name="connsiteY112" fmla="*/ 180601 h 305302"/>
              <a:gd name="connsiteX113" fmla="*/ 351656 w 601409"/>
              <a:gd name="connsiteY113" fmla="*/ 206402 h 305302"/>
              <a:gd name="connsiteX114" fmla="*/ 376069 w 601409"/>
              <a:gd name="connsiteY114" fmla="*/ 206402 h 305302"/>
              <a:gd name="connsiteX115" fmla="*/ 376069 w 601409"/>
              <a:gd name="connsiteY115" fmla="*/ 180601 h 305302"/>
              <a:gd name="connsiteX116" fmla="*/ 308573 w 601409"/>
              <a:gd name="connsiteY116" fmla="*/ 180601 h 305302"/>
              <a:gd name="connsiteX117" fmla="*/ 308573 w 601409"/>
              <a:gd name="connsiteY117" fmla="*/ 206402 h 305302"/>
              <a:gd name="connsiteX118" fmla="*/ 332987 w 601409"/>
              <a:gd name="connsiteY118" fmla="*/ 206402 h 305302"/>
              <a:gd name="connsiteX119" fmla="*/ 332987 w 601409"/>
              <a:gd name="connsiteY119" fmla="*/ 180601 h 305302"/>
              <a:gd name="connsiteX120" fmla="*/ 265491 w 601409"/>
              <a:gd name="connsiteY120" fmla="*/ 180601 h 305302"/>
              <a:gd name="connsiteX121" fmla="*/ 265491 w 601409"/>
              <a:gd name="connsiteY121" fmla="*/ 206402 h 305302"/>
              <a:gd name="connsiteX122" fmla="*/ 291340 w 601409"/>
              <a:gd name="connsiteY122" fmla="*/ 206402 h 305302"/>
              <a:gd name="connsiteX123" fmla="*/ 291340 w 601409"/>
              <a:gd name="connsiteY123" fmla="*/ 180601 h 305302"/>
              <a:gd name="connsiteX124" fmla="*/ 222408 w 601409"/>
              <a:gd name="connsiteY124" fmla="*/ 180601 h 305302"/>
              <a:gd name="connsiteX125" fmla="*/ 222408 w 601409"/>
              <a:gd name="connsiteY125" fmla="*/ 206402 h 305302"/>
              <a:gd name="connsiteX126" fmla="*/ 248258 w 601409"/>
              <a:gd name="connsiteY126" fmla="*/ 206402 h 305302"/>
              <a:gd name="connsiteX127" fmla="*/ 248258 w 601409"/>
              <a:gd name="connsiteY127" fmla="*/ 180601 h 305302"/>
              <a:gd name="connsiteX128" fmla="*/ 555486 w 601409"/>
              <a:gd name="connsiteY128" fmla="*/ 146288 h 305302"/>
              <a:gd name="connsiteX129" fmla="*/ 555486 w 601409"/>
              <a:gd name="connsiteY129" fmla="*/ 169209 h 305302"/>
              <a:gd name="connsiteX130" fmla="*/ 578447 w 601409"/>
              <a:gd name="connsiteY130" fmla="*/ 169209 h 305302"/>
              <a:gd name="connsiteX131" fmla="*/ 578447 w 601409"/>
              <a:gd name="connsiteY131" fmla="*/ 146288 h 305302"/>
              <a:gd name="connsiteX132" fmla="*/ 516738 w 601409"/>
              <a:gd name="connsiteY132" fmla="*/ 146288 h 305302"/>
              <a:gd name="connsiteX133" fmla="*/ 516738 w 601409"/>
              <a:gd name="connsiteY133" fmla="*/ 169209 h 305302"/>
              <a:gd name="connsiteX134" fmla="*/ 539699 w 601409"/>
              <a:gd name="connsiteY134" fmla="*/ 169209 h 305302"/>
              <a:gd name="connsiteX135" fmla="*/ 539699 w 601409"/>
              <a:gd name="connsiteY135" fmla="*/ 146288 h 305302"/>
              <a:gd name="connsiteX136" fmla="*/ 477989 w 601409"/>
              <a:gd name="connsiteY136" fmla="*/ 146288 h 305302"/>
              <a:gd name="connsiteX137" fmla="*/ 477989 w 601409"/>
              <a:gd name="connsiteY137" fmla="*/ 169209 h 305302"/>
              <a:gd name="connsiteX138" fmla="*/ 500951 w 601409"/>
              <a:gd name="connsiteY138" fmla="*/ 169209 h 305302"/>
              <a:gd name="connsiteX139" fmla="*/ 500951 w 601409"/>
              <a:gd name="connsiteY139" fmla="*/ 146288 h 305302"/>
              <a:gd name="connsiteX140" fmla="*/ 439241 w 601409"/>
              <a:gd name="connsiteY140" fmla="*/ 146288 h 305302"/>
              <a:gd name="connsiteX141" fmla="*/ 439241 w 601409"/>
              <a:gd name="connsiteY141" fmla="*/ 169209 h 305302"/>
              <a:gd name="connsiteX142" fmla="*/ 462203 w 601409"/>
              <a:gd name="connsiteY142" fmla="*/ 169209 h 305302"/>
              <a:gd name="connsiteX143" fmla="*/ 462203 w 601409"/>
              <a:gd name="connsiteY143" fmla="*/ 146288 h 305302"/>
              <a:gd name="connsiteX144" fmla="*/ 143512 w 601409"/>
              <a:gd name="connsiteY144" fmla="*/ 146288 h 305302"/>
              <a:gd name="connsiteX145" fmla="*/ 143512 w 601409"/>
              <a:gd name="connsiteY145" fmla="*/ 169209 h 305302"/>
              <a:gd name="connsiteX146" fmla="*/ 165038 w 601409"/>
              <a:gd name="connsiteY146" fmla="*/ 169209 h 305302"/>
              <a:gd name="connsiteX147" fmla="*/ 165038 w 601409"/>
              <a:gd name="connsiteY147" fmla="*/ 146288 h 305302"/>
              <a:gd name="connsiteX148" fmla="*/ 103328 w 601409"/>
              <a:gd name="connsiteY148" fmla="*/ 146288 h 305302"/>
              <a:gd name="connsiteX149" fmla="*/ 103328 w 601409"/>
              <a:gd name="connsiteY149" fmla="*/ 169209 h 305302"/>
              <a:gd name="connsiteX150" fmla="*/ 126290 w 601409"/>
              <a:gd name="connsiteY150" fmla="*/ 169209 h 305302"/>
              <a:gd name="connsiteX151" fmla="*/ 126290 w 601409"/>
              <a:gd name="connsiteY151" fmla="*/ 146288 h 305302"/>
              <a:gd name="connsiteX152" fmla="*/ 66015 w 601409"/>
              <a:gd name="connsiteY152" fmla="*/ 146288 h 305302"/>
              <a:gd name="connsiteX153" fmla="*/ 66015 w 601409"/>
              <a:gd name="connsiteY153" fmla="*/ 169209 h 305302"/>
              <a:gd name="connsiteX154" fmla="*/ 88977 w 601409"/>
              <a:gd name="connsiteY154" fmla="*/ 169209 h 305302"/>
              <a:gd name="connsiteX155" fmla="*/ 88977 w 601409"/>
              <a:gd name="connsiteY155" fmla="*/ 146288 h 305302"/>
              <a:gd name="connsiteX156" fmla="*/ 27267 w 601409"/>
              <a:gd name="connsiteY156" fmla="*/ 146288 h 305302"/>
              <a:gd name="connsiteX157" fmla="*/ 27267 w 601409"/>
              <a:gd name="connsiteY157" fmla="*/ 169209 h 305302"/>
              <a:gd name="connsiteX158" fmla="*/ 50229 w 601409"/>
              <a:gd name="connsiteY158" fmla="*/ 169209 h 305302"/>
              <a:gd name="connsiteX159" fmla="*/ 50229 w 601409"/>
              <a:gd name="connsiteY159" fmla="*/ 146288 h 305302"/>
              <a:gd name="connsiteX160" fmla="*/ 351656 w 601409"/>
              <a:gd name="connsiteY160" fmla="*/ 141901 h 305302"/>
              <a:gd name="connsiteX161" fmla="*/ 351656 w 601409"/>
              <a:gd name="connsiteY161" fmla="*/ 167701 h 305302"/>
              <a:gd name="connsiteX162" fmla="*/ 376069 w 601409"/>
              <a:gd name="connsiteY162" fmla="*/ 167701 h 305302"/>
              <a:gd name="connsiteX163" fmla="*/ 376069 w 601409"/>
              <a:gd name="connsiteY163" fmla="*/ 141901 h 305302"/>
              <a:gd name="connsiteX164" fmla="*/ 308573 w 601409"/>
              <a:gd name="connsiteY164" fmla="*/ 141901 h 305302"/>
              <a:gd name="connsiteX165" fmla="*/ 308573 w 601409"/>
              <a:gd name="connsiteY165" fmla="*/ 167701 h 305302"/>
              <a:gd name="connsiteX166" fmla="*/ 332987 w 601409"/>
              <a:gd name="connsiteY166" fmla="*/ 167701 h 305302"/>
              <a:gd name="connsiteX167" fmla="*/ 332987 w 601409"/>
              <a:gd name="connsiteY167" fmla="*/ 141901 h 305302"/>
              <a:gd name="connsiteX168" fmla="*/ 265491 w 601409"/>
              <a:gd name="connsiteY168" fmla="*/ 141901 h 305302"/>
              <a:gd name="connsiteX169" fmla="*/ 265491 w 601409"/>
              <a:gd name="connsiteY169" fmla="*/ 167701 h 305302"/>
              <a:gd name="connsiteX170" fmla="*/ 291340 w 601409"/>
              <a:gd name="connsiteY170" fmla="*/ 167701 h 305302"/>
              <a:gd name="connsiteX171" fmla="*/ 291340 w 601409"/>
              <a:gd name="connsiteY171" fmla="*/ 141901 h 305302"/>
              <a:gd name="connsiteX172" fmla="*/ 222408 w 601409"/>
              <a:gd name="connsiteY172" fmla="*/ 141901 h 305302"/>
              <a:gd name="connsiteX173" fmla="*/ 222408 w 601409"/>
              <a:gd name="connsiteY173" fmla="*/ 167701 h 305302"/>
              <a:gd name="connsiteX174" fmla="*/ 248258 w 601409"/>
              <a:gd name="connsiteY174" fmla="*/ 167701 h 305302"/>
              <a:gd name="connsiteX175" fmla="*/ 248258 w 601409"/>
              <a:gd name="connsiteY175" fmla="*/ 141901 h 305302"/>
              <a:gd name="connsiteX176" fmla="*/ 411974 w 601409"/>
              <a:gd name="connsiteY176" fmla="*/ 113339 h 305302"/>
              <a:gd name="connsiteX177" fmla="*/ 601409 w 601409"/>
              <a:gd name="connsiteY177" fmla="*/ 113339 h 305302"/>
              <a:gd name="connsiteX178" fmla="*/ 601409 w 601409"/>
              <a:gd name="connsiteY178" fmla="*/ 305302 h 305302"/>
              <a:gd name="connsiteX179" fmla="*/ 411974 w 601409"/>
              <a:gd name="connsiteY179" fmla="*/ 305302 h 305302"/>
              <a:gd name="connsiteX180" fmla="*/ 0 w 601409"/>
              <a:gd name="connsiteY180" fmla="*/ 113339 h 305302"/>
              <a:gd name="connsiteX181" fmla="*/ 189435 w 601409"/>
              <a:gd name="connsiteY181" fmla="*/ 113339 h 305302"/>
              <a:gd name="connsiteX182" fmla="*/ 189435 w 601409"/>
              <a:gd name="connsiteY182" fmla="*/ 305302 h 305302"/>
              <a:gd name="connsiteX183" fmla="*/ 0 w 601409"/>
              <a:gd name="connsiteY183" fmla="*/ 305302 h 305302"/>
              <a:gd name="connsiteX184" fmla="*/ 351656 w 601409"/>
              <a:gd name="connsiteY184" fmla="*/ 100334 h 305302"/>
              <a:gd name="connsiteX185" fmla="*/ 351656 w 601409"/>
              <a:gd name="connsiteY185" fmla="*/ 126134 h 305302"/>
              <a:gd name="connsiteX186" fmla="*/ 376069 w 601409"/>
              <a:gd name="connsiteY186" fmla="*/ 126134 h 305302"/>
              <a:gd name="connsiteX187" fmla="*/ 376069 w 601409"/>
              <a:gd name="connsiteY187" fmla="*/ 100334 h 305302"/>
              <a:gd name="connsiteX188" fmla="*/ 308573 w 601409"/>
              <a:gd name="connsiteY188" fmla="*/ 100334 h 305302"/>
              <a:gd name="connsiteX189" fmla="*/ 308573 w 601409"/>
              <a:gd name="connsiteY189" fmla="*/ 126134 h 305302"/>
              <a:gd name="connsiteX190" fmla="*/ 332987 w 601409"/>
              <a:gd name="connsiteY190" fmla="*/ 126134 h 305302"/>
              <a:gd name="connsiteX191" fmla="*/ 332987 w 601409"/>
              <a:gd name="connsiteY191" fmla="*/ 100334 h 305302"/>
              <a:gd name="connsiteX192" fmla="*/ 265491 w 601409"/>
              <a:gd name="connsiteY192" fmla="*/ 100334 h 305302"/>
              <a:gd name="connsiteX193" fmla="*/ 265491 w 601409"/>
              <a:gd name="connsiteY193" fmla="*/ 126134 h 305302"/>
              <a:gd name="connsiteX194" fmla="*/ 291340 w 601409"/>
              <a:gd name="connsiteY194" fmla="*/ 126134 h 305302"/>
              <a:gd name="connsiteX195" fmla="*/ 291340 w 601409"/>
              <a:gd name="connsiteY195" fmla="*/ 100334 h 305302"/>
              <a:gd name="connsiteX196" fmla="*/ 222408 w 601409"/>
              <a:gd name="connsiteY196" fmla="*/ 100334 h 305302"/>
              <a:gd name="connsiteX197" fmla="*/ 222408 w 601409"/>
              <a:gd name="connsiteY197" fmla="*/ 126134 h 305302"/>
              <a:gd name="connsiteX198" fmla="*/ 248258 w 601409"/>
              <a:gd name="connsiteY198" fmla="*/ 126134 h 305302"/>
              <a:gd name="connsiteX199" fmla="*/ 248258 w 601409"/>
              <a:gd name="connsiteY199" fmla="*/ 100334 h 305302"/>
              <a:gd name="connsiteX200" fmla="*/ 396214 w 601409"/>
              <a:gd name="connsiteY200" fmla="*/ 8612 h 305302"/>
              <a:gd name="connsiteX201" fmla="*/ 384771 w 601409"/>
              <a:gd name="connsiteY201" fmla="*/ 11476 h 305302"/>
              <a:gd name="connsiteX202" fmla="*/ 384771 w 601409"/>
              <a:gd name="connsiteY202" fmla="*/ 35828 h 305302"/>
              <a:gd name="connsiteX203" fmla="*/ 396214 w 601409"/>
              <a:gd name="connsiteY203" fmla="*/ 34395 h 305302"/>
              <a:gd name="connsiteX204" fmla="*/ 406228 w 601409"/>
              <a:gd name="connsiteY204" fmla="*/ 37260 h 305302"/>
              <a:gd name="connsiteX205" fmla="*/ 416241 w 601409"/>
              <a:gd name="connsiteY205" fmla="*/ 38692 h 305302"/>
              <a:gd name="connsiteX206" fmla="*/ 427685 w 601409"/>
              <a:gd name="connsiteY206" fmla="*/ 37260 h 305302"/>
              <a:gd name="connsiteX207" fmla="*/ 427685 w 601409"/>
              <a:gd name="connsiteY207" fmla="*/ 11476 h 305302"/>
              <a:gd name="connsiteX208" fmla="*/ 414811 w 601409"/>
              <a:gd name="connsiteY208" fmla="*/ 14341 h 305302"/>
              <a:gd name="connsiteX209" fmla="*/ 404797 w 601409"/>
              <a:gd name="connsiteY209" fmla="*/ 11476 h 305302"/>
              <a:gd name="connsiteX210" fmla="*/ 396214 w 601409"/>
              <a:gd name="connsiteY210" fmla="*/ 8612 h 305302"/>
              <a:gd name="connsiteX211" fmla="*/ 396214 w 601409"/>
              <a:gd name="connsiteY211" fmla="*/ 5747 h 305302"/>
              <a:gd name="connsiteX212" fmla="*/ 407658 w 601409"/>
              <a:gd name="connsiteY212" fmla="*/ 7179 h 305302"/>
              <a:gd name="connsiteX213" fmla="*/ 414811 w 601409"/>
              <a:gd name="connsiteY213" fmla="*/ 10044 h 305302"/>
              <a:gd name="connsiteX214" fmla="*/ 429115 w 601409"/>
              <a:gd name="connsiteY214" fmla="*/ 7179 h 305302"/>
              <a:gd name="connsiteX215" fmla="*/ 431976 w 601409"/>
              <a:gd name="connsiteY215" fmla="*/ 7179 h 305302"/>
              <a:gd name="connsiteX216" fmla="*/ 431976 w 601409"/>
              <a:gd name="connsiteY216" fmla="*/ 40125 h 305302"/>
              <a:gd name="connsiteX217" fmla="*/ 430546 w 601409"/>
              <a:gd name="connsiteY217" fmla="*/ 40125 h 305302"/>
              <a:gd name="connsiteX218" fmla="*/ 416241 w 601409"/>
              <a:gd name="connsiteY218" fmla="*/ 42990 h 305302"/>
              <a:gd name="connsiteX219" fmla="*/ 404797 w 601409"/>
              <a:gd name="connsiteY219" fmla="*/ 40125 h 305302"/>
              <a:gd name="connsiteX220" fmla="*/ 396214 w 601409"/>
              <a:gd name="connsiteY220" fmla="*/ 38692 h 305302"/>
              <a:gd name="connsiteX221" fmla="*/ 383340 w 601409"/>
              <a:gd name="connsiteY221" fmla="*/ 40125 h 305302"/>
              <a:gd name="connsiteX222" fmla="*/ 380479 w 601409"/>
              <a:gd name="connsiteY222" fmla="*/ 41557 h 305302"/>
              <a:gd name="connsiteX223" fmla="*/ 380479 w 601409"/>
              <a:gd name="connsiteY223" fmla="*/ 8612 h 305302"/>
              <a:gd name="connsiteX224" fmla="*/ 381910 w 601409"/>
              <a:gd name="connsiteY224" fmla="*/ 7179 h 305302"/>
              <a:gd name="connsiteX225" fmla="*/ 396214 w 601409"/>
              <a:gd name="connsiteY225" fmla="*/ 5747 h 305302"/>
              <a:gd name="connsiteX226" fmla="*/ 373197 w 601409"/>
              <a:gd name="connsiteY226" fmla="*/ 0 h 305302"/>
              <a:gd name="connsiteX227" fmla="*/ 377506 w 601409"/>
              <a:gd name="connsiteY227" fmla="*/ 4300 h 305302"/>
              <a:gd name="connsiteX228" fmla="*/ 376069 w 601409"/>
              <a:gd name="connsiteY228" fmla="*/ 7166 h 305302"/>
              <a:gd name="connsiteX229" fmla="*/ 376069 w 601409"/>
              <a:gd name="connsiteY229" fmla="*/ 53033 h 305302"/>
              <a:gd name="connsiteX230" fmla="*/ 406227 w 601409"/>
              <a:gd name="connsiteY230" fmla="*/ 71667 h 305302"/>
              <a:gd name="connsiteX231" fmla="*/ 404791 w 601409"/>
              <a:gd name="connsiteY231" fmla="*/ 97467 h 305302"/>
              <a:gd name="connsiteX232" fmla="*/ 394739 w 601409"/>
              <a:gd name="connsiteY232" fmla="*/ 97467 h 305302"/>
              <a:gd name="connsiteX233" fmla="*/ 394739 w 601409"/>
              <a:gd name="connsiteY233" fmla="*/ 305302 h 305302"/>
              <a:gd name="connsiteX234" fmla="*/ 205175 w 601409"/>
              <a:gd name="connsiteY234" fmla="*/ 305302 h 305302"/>
              <a:gd name="connsiteX235" fmla="*/ 205175 w 601409"/>
              <a:gd name="connsiteY235" fmla="*/ 97467 h 305302"/>
              <a:gd name="connsiteX236" fmla="*/ 190814 w 601409"/>
              <a:gd name="connsiteY236" fmla="*/ 97467 h 305302"/>
              <a:gd name="connsiteX237" fmla="*/ 192250 w 601409"/>
              <a:gd name="connsiteY237" fmla="*/ 71667 h 305302"/>
              <a:gd name="connsiteX238" fmla="*/ 295649 w 601409"/>
              <a:gd name="connsiteY238" fmla="*/ 2866 h 305302"/>
              <a:gd name="connsiteX239" fmla="*/ 370325 w 601409"/>
              <a:gd name="connsiteY239" fmla="*/ 50167 h 305302"/>
              <a:gd name="connsiteX240" fmla="*/ 370325 w 601409"/>
              <a:gd name="connsiteY240" fmla="*/ 7166 h 305302"/>
              <a:gd name="connsiteX241" fmla="*/ 368889 w 601409"/>
              <a:gd name="connsiteY241" fmla="*/ 4300 h 305302"/>
              <a:gd name="connsiteX242" fmla="*/ 373197 w 601409"/>
              <a:gd name="connsiteY242" fmla="*/ 0 h 30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</a:cxnLst>
            <a:rect l="l" t="t" r="r" b="b"/>
            <a:pathLst>
              <a:path w="601409" h="305302">
                <a:moveTo>
                  <a:pt x="555486" y="246567"/>
                </a:moveTo>
                <a:lnTo>
                  <a:pt x="555486" y="269488"/>
                </a:lnTo>
                <a:lnTo>
                  <a:pt x="578447" y="269488"/>
                </a:lnTo>
                <a:lnTo>
                  <a:pt x="578447" y="246567"/>
                </a:lnTo>
                <a:close/>
                <a:moveTo>
                  <a:pt x="516738" y="246567"/>
                </a:moveTo>
                <a:lnTo>
                  <a:pt x="516738" y="269488"/>
                </a:lnTo>
                <a:lnTo>
                  <a:pt x="539699" y="269488"/>
                </a:lnTo>
                <a:lnTo>
                  <a:pt x="539699" y="246567"/>
                </a:lnTo>
                <a:close/>
                <a:moveTo>
                  <a:pt x="477989" y="246567"/>
                </a:moveTo>
                <a:lnTo>
                  <a:pt x="477989" y="269488"/>
                </a:lnTo>
                <a:lnTo>
                  <a:pt x="500951" y="269488"/>
                </a:lnTo>
                <a:lnTo>
                  <a:pt x="500951" y="246567"/>
                </a:lnTo>
                <a:close/>
                <a:moveTo>
                  <a:pt x="439241" y="246567"/>
                </a:moveTo>
                <a:lnTo>
                  <a:pt x="439241" y="269488"/>
                </a:lnTo>
                <a:lnTo>
                  <a:pt x="462203" y="269488"/>
                </a:lnTo>
                <a:lnTo>
                  <a:pt x="462203" y="246567"/>
                </a:lnTo>
                <a:close/>
                <a:moveTo>
                  <a:pt x="143512" y="246567"/>
                </a:moveTo>
                <a:lnTo>
                  <a:pt x="143512" y="269488"/>
                </a:lnTo>
                <a:lnTo>
                  <a:pt x="165038" y="269488"/>
                </a:lnTo>
                <a:lnTo>
                  <a:pt x="165038" y="246567"/>
                </a:lnTo>
                <a:close/>
                <a:moveTo>
                  <a:pt x="103328" y="246567"/>
                </a:moveTo>
                <a:lnTo>
                  <a:pt x="103328" y="269488"/>
                </a:lnTo>
                <a:lnTo>
                  <a:pt x="126290" y="269488"/>
                </a:lnTo>
                <a:lnTo>
                  <a:pt x="126290" y="246567"/>
                </a:lnTo>
                <a:close/>
                <a:moveTo>
                  <a:pt x="66015" y="246567"/>
                </a:moveTo>
                <a:lnTo>
                  <a:pt x="66015" y="269488"/>
                </a:lnTo>
                <a:lnTo>
                  <a:pt x="88977" y="269488"/>
                </a:lnTo>
                <a:lnTo>
                  <a:pt x="88977" y="246567"/>
                </a:lnTo>
                <a:close/>
                <a:moveTo>
                  <a:pt x="27267" y="246567"/>
                </a:moveTo>
                <a:lnTo>
                  <a:pt x="27267" y="269488"/>
                </a:lnTo>
                <a:lnTo>
                  <a:pt x="50229" y="269488"/>
                </a:lnTo>
                <a:lnTo>
                  <a:pt x="50229" y="246567"/>
                </a:lnTo>
                <a:close/>
                <a:moveTo>
                  <a:pt x="351656" y="219302"/>
                </a:moveTo>
                <a:lnTo>
                  <a:pt x="351656" y="245102"/>
                </a:lnTo>
                <a:lnTo>
                  <a:pt x="376069" y="245102"/>
                </a:lnTo>
                <a:lnTo>
                  <a:pt x="376069" y="219302"/>
                </a:lnTo>
                <a:close/>
                <a:moveTo>
                  <a:pt x="308573" y="219302"/>
                </a:moveTo>
                <a:lnTo>
                  <a:pt x="308573" y="245102"/>
                </a:lnTo>
                <a:lnTo>
                  <a:pt x="332987" y="245102"/>
                </a:lnTo>
                <a:lnTo>
                  <a:pt x="332987" y="219302"/>
                </a:lnTo>
                <a:close/>
                <a:moveTo>
                  <a:pt x="265491" y="219302"/>
                </a:moveTo>
                <a:lnTo>
                  <a:pt x="265491" y="245102"/>
                </a:lnTo>
                <a:lnTo>
                  <a:pt x="291340" y="245102"/>
                </a:lnTo>
                <a:lnTo>
                  <a:pt x="291340" y="219302"/>
                </a:lnTo>
                <a:close/>
                <a:moveTo>
                  <a:pt x="222408" y="219302"/>
                </a:moveTo>
                <a:lnTo>
                  <a:pt x="222408" y="245102"/>
                </a:lnTo>
                <a:lnTo>
                  <a:pt x="248258" y="245102"/>
                </a:lnTo>
                <a:lnTo>
                  <a:pt x="248258" y="219302"/>
                </a:lnTo>
                <a:close/>
                <a:moveTo>
                  <a:pt x="555486" y="212186"/>
                </a:moveTo>
                <a:lnTo>
                  <a:pt x="555486" y="235107"/>
                </a:lnTo>
                <a:lnTo>
                  <a:pt x="578447" y="235107"/>
                </a:lnTo>
                <a:lnTo>
                  <a:pt x="578447" y="212186"/>
                </a:lnTo>
                <a:close/>
                <a:moveTo>
                  <a:pt x="516738" y="212186"/>
                </a:moveTo>
                <a:lnTo>
                  <a:pt x="516738" y="235107"/>
                </a:lnTo>
                <a:lnTo>
                  <a:pt x="539699" y="235107"/>
                </a:lnTo>
                <a:lnTo>
                  <a:pt x="539699" y="212186"/>
                </a:lnTo>
                <a:close/>
                <a:moveTo>
                  <a:pt x="477989" y="212186"/>
                </a:moveTo>
                <a:lnTo>
                  <a:pt x="477989" y="235107"/>
                </a:lnTo>
                <a:lnTo>
                  <a:pt x="500951" y="235107"/>
                </a:lnTo>
                <a:lnTo>
                  <a:pt x="500951" y="212186"/>
                </a:lnTo>
                <a:close/>
                <a:moveTo>
                  <a:pt x="439241" y="212186"/>
                </a:moveTo>
                <a:lnTo>
                  <a:pt x="439241" y="235107"/>
                </a:lnTo>
                <a:lnTo>
                  <a:pt x="462203" y="235107"/>
                </a:lnTo>
                <a:lnTo>
                  <a:pt x="462203" y="212186"/>
                </a:lnTo>
                <a:close/>
                <a:moveTo>
                  <a:pt x="143512" y="212186"/>
                </a:moveTo>
                <a:lnTo>
                  <a:pt x="143512" y="235107"/>
                </a:lnTo>
                <a:lnTo>
                  <a:pt x="165038" y="235107"/>
                </a:lnTo>
                <a:lnTo>
                  <a:pt x="165038" y="212186"/>
                </a:lnTo>
                <a:close/>
                <a:moveTo>
                  <a:pt x="103328" y="212186"/>
                </a:moveTo>
                <a:lnTo>
                  <a:pt x="103328" y="235107"/>
                </a:lnTo>
                <a:lnTo>
                  <a:pt x="126290" y="235107"/>
                </a:lnTo>
                <a:lnTo>
                  <a:pt x="126290" y="212186"/>
                </a:lnTo>
                <a:close/>
                <a:moveTo>
                  <a:pt x="66015" y="212186"/>
                </a:moveTo>
                <a:lnTo>
                  <a:pt x="66015" y="235107"/>
                </a:lnTo>
                <a:lnTo>
                  <a:pt x="88977" y="235107"/>
                </a:lnTo>
                <a:lnTo>
                  <a:pt x="88977" y="212186"/>
                </a:lnTo>
                <a:close/>
                <a:moveTo>
                  <a:pt x="27267" y="212186"/>
                </a:moveTo>
                <a:lnTo>
                  <a:pt x="27267" y="235107"/>
                </a:lnTo>
                <a:lnTo>
                  <a:pt x="50229" y="235107"/>
                </a:lnTo>
                <a:lnTo>
                  <a:pt x="50229" y="212186"/>
                </a:lnTo>
                <a:close/>
                <a:moveTo>
                  <a:pt x="555486" y="180670"/>
                </a:moveTo>
                <a:lnTo>
                  <a:pt x="555486" y="203591"/>
                </a:lnTo>
                <a:lnTo>
                  <a:pt x="578447" y="203591"/>
                </a:lnTo>
                <a:lnTo>
                  <a:pt x="578447" y="180670"/>
                </a:lnTo>
                <a:close/>
                <a:moveTo>
                  <a:pt x="516738" y="180670"/>
                </a:moveTo>
                <a:lnTo>
                  <a:pt x="516738" y="203591"/>
                </a:lnTo>
                <a:lnTo>
                  <a:pt x="539699" y="203591"/>
                </a:lnTo>
                <a:lnTo>
                  <a:pt x="539699" y="180670"/>
                </a:lnTo>
                <a:close/>
                <a:moveTo>
                  <a:pt x="477989" y="180670"/>
                </a:moveTo>
                <a:lnTo>
                  <a:pt x="477989" y="203591"/>
                </a:lnTo>
                <a:lnTo>
                  <a:pt x="500951" y="203591"/>
                </a:lnTo>
                <a:lnTo>
                  <a:pt x="500951" y="180670"/>
                </a:lnTo>
                <a:close/>
                <a:moveTo>
                  <a:pt x="439241" y="180670"/>
                </a:moveTo>
                <a:lnTo>
                  <a:pt x="439241" y="203591"/>
                </a:lnTo>
                <a:lnTo>
                  <a:pt x="462203" y="203591"/>
                </a:lnTo>
                <a:lnTo>
                  <a:pt x="462203" y="180670"/>
                </a:lnTo>
                <a:close/>
                <a:moveTo>
                  <a:pt x="143512" y="180670"/>
                </a:moveTo>
                <a:lnTo>
                  <a:pt x="143512" y="203591"/>
                </a:lnTo>
                <a:lnTo>
                  <a:pt x="165038" y="203591"/>
                </a:lnTo>
                <a:lnTo>
                  <a:pt x="165038" y="180670"/>
                </a:lnTo>
                <a:close/>
                <a:moveTo>
                  <a:pt x="103328" y="180670"/>
                </a:moveTo>
                <a:lnTo>
                  <a:pt x="103328" y="203591"/>
                </a:lnTo>
                <a:lnTo>
                  <a:pt x="126290" y="203591"/>
                </a:lnTo>
                <a:lnTo>
                  <a:pt x="126290" y="180670"/>
                </a:lnTo>
                <a:close/>
                <a:moveTo>
                  <a:pt x="66015" y="180670"/>
                </a:moveTo>
                <a:lnTo>
                  <a:pt x="66015" y="203591"/>
                </a:lnTo>
                <a:lnTo>
                  <a:pt x="88977" y="203591"/>
                </a:lnTo>
                <a:lnTo>
                  <a:pt x="88977" y="180670"/>
                </a:lnTo>
                <a:close/>
                <a:moveTo>
                  <a:pt x="27267" y="180670"/>
                </a:moveTo>
                <a:lnTo>
                  <a:pt x="27267" y="203591"/>
                </a:lnTo>
                <a:lnTo>
                  <a:pt x="50229" y="203591"/>
                </a:lnTo>
                <a:lnTo>
                  <a:pt x="50229" y="180670"/>
                </a:lnTo>
                <a:close/>
                <a:moveTo>
                  <a:pt x="351656" y="180601"/>
                </a:moveTo>
                <a:lnTo>
                  <a:pt x="351656" y="206402"/>
                </a:lnTo>
                <a:lnTo>
                  <a:pt x="376069" y="206402"/>
                </a:lnTo>
                <a:lnTo>
                  <a:pt x="376069" y="180601"/>
                </a:lnTo>
                <a:close/>
                <a:moveTo>
                  <a:pt x="308573" y="180601"/>
                </a:moveTo>
                <a:lnTo>
                  <a:pt x="308573" y="206402"/>
                </a:lnTo>
                <a:lnTo>
                  <a:pt x="332987" y="206402"/>
                </a:lnTo>
                <a:lnTo>
                  <a:pt x="332987" y="180601"/>
                </a:lnTo>
                <a:close/>
                <a:moveTo>
                  <a:pt x="265491" y="180601"/>
                </a:moveTo>
                <a:lnTo>
                  <a:pt x="265491" y="206402"/>
                </a:lnTo>
                <a:lnTo>
                  <a:pt x="291340" y="206402"/>
                </a:lnTo>
                <a:lnTo>
                  <a:pt x="291340" y="180601"/>
                </a:lnTo>
                <a:close/>
                <a:moveTo>
                  <a:pt x="222408" y="180601"/>
                </a:moveTo>
                <a:lnTo>
                  <a:pt x="222408" y="206402"/>
                </a:lnTo>
                <a:lnTo>
                  <a:pt x="248258" y="206402"/>
                </a:lnTo>
                <a:lnTo>
                  <a:pt x="248258" y="180601"/>
                </a:lnTo>
                <a:close/>
                <a:moveTo>
                  <a:pt x="555486" y="146288"/>
                </a:moveTo>
                <a:lnTo>
                  <a:pt x="555486" y="169209"/>
                </a:lnTo>
                <a:lnTo>
                  <a:pt x="578447" y="169209"/>
                </a:lnTo>
                <a:lnTo>
                  <a:pt x="578447" y="146288"/>
                </a:lnTo>
                <a:close/>
                <a:moveTo>
                  <a:pt x="516738" y="146288"/>
                </a:moveTo>
                <a:lnTo>
                  <a:pt x="516738" y="169209"/>
                </a:lnTo>
                <a:lnTo>
                  <a:pt x="539699" y="169209"/>
                </a:lnTo>
                <a:lnTo>
                  <a:pt x="539699" y="146288"/>
                </a:lnTo>
                <a:close/>
                <a:moveTo>
                  <a:pt x="477989" y="146288"/>
                </a:moveTo>
                <a:lnTo>
                  <a:pt x="477989" y="169209"/>
                </a:lnTo>
                <a:lnTo>
                  <a:pt x="500951" y="169209"/>
                </a:lnTo>
                <a:lnTo>
                  <a:pt x="500951" y="146288"/>
                </a:lnTo>
                <a:close/>
                <a:moveTo>
                  <a:pt x="439241" y="146288"/>
                </a:moveTo>
                <a:lnTo>
                  <a:pt x="439241" y="169209"/>
                </a:lnTo>
                <a:lnTo>
                  <a:pt x="462203" y="169209"/>
                </a:lnTo>
                <a:lnTo>
                  <a:pt x="462203" y="146288"/>
                </a:lnTo>
                <a:close/>
                <a:moveTo>
                  <a:pt x="143512" y="146288"/>
                </a:moveTo>
                <a:lnTo>
                  <a:pt x="143512" y="169209"/>
                </a:lnTo>
                <a:lnTo>
                  <a:pt x="165038" y="169209"/>
                </a:lnTo>
                <a:lnTo>
                  <a:pt x="165038" y="146288"/>
                </a:lnTo>
                <a:close/>
                <a:moveTo>
                  <a:pt x="103328" y="146288"/>
                </a:moveTo>
                <a:lnTo>
                  <a:pt x="103328" y="169209"/>
                </a:lnTo>
                <a:lnTo>
                  <a:pt x="126290" y="169209"/>
                </a:lnTo>
                <a:lnTo>
                  <a:pt x="126290" y="146288"/>
                </a:lnTo>
                <a:close/>
                <a:moveTo>
                  <a:pt x="66015" y="146288"/>
                </a:moveTo>
                <a:lnTo>
                  <a:pt x="66015" y="169209"/>
                </a:lnTo>
                <a:lnTo>
                  <a:pt x="88977" y="169209"/>
                </a:lnTo>
                <a:lnTo>
                  <a:pt x="88977" y="146288"/>
                </a:lnTo>
                <a:close/>
                <a:moveTo>
                  <a:pt x="27267" y="146288"/>
                </a:moveTo>
                <a:lnTo>
                  <a:pt x="27267" y="169209"/>
                </a:lnTo>
                <a:lnTo>
                  <a:pt x="50229" y="169209"/>
                </a:lnTo>
                <a:lnTo>
                  <a:pt x="50229" y="146288"/>
                </a:lnTo>
                <a:close/>
                <a:moveTo>
                  <a:pt x="351656" y="141901"/>
                </a:moveTo>
                <a:lnTo>
                  <a:pt x="351656" y="167701"/>
                </a:lnTo>
                <a:lnTo>
                  <a:pt x="376069" y="167701"/>
                </a:lnTo>
                <a:lnTo>
                  <a:pt x="376069" y="141901"/>
                </a:lnTo>
                <a:close/>
                <a:moveTo>
                  <a:pt x="308573" y="141901"/>
                </a:moveTo>
                <a:lnTo>
                  <a:pt x="308573" y="167701"/>
                </a:lnTo>
                <a:lnTo>
                  <a:pt x="332987" y="167701"/>
                </a:lnTo>
                <a:lnTo>
                  <a:pt x="332987" y="141901"/>
                </a:lnTo>
                <a:close/>
                <a:moveTo>
                  <a:pt x="265491" y="141901"/>
                </a:moveTo>
                <a:lnTo>
                  <a:pt x="265491" y="167701"/>
                </a:lnTo>
                <a:lnTo>
                  <a:pt x="291340" y="167701"/>
                </a:lnTo>
                <a:lnTo>
                  <a:pt x="291340" y="141901"/>
                </a:lnTo>
                <a:close/>
                <a:moveTo>
                  <a:pt x="222408" y="141901"/>
                </a:moveTo>
                <a:lnTo>
                  <a:pt x="222408" y="167701"/>
                </a:lnTo>
                <a:lnTo>
                  <a:pt x="248258" y="167701"/>
                </a:lnTo>
                <a:lnTo>
                  <a:pt x="248258" y="141901"/>
                </a:lnTo>
                <a:close/>
                <a:moveTo>
                  <a:pt x="411974" y="113339"/>
                </a:moveTo>
                <a:lnTo>
                  <a:pt x="601409" y="113339"/>
                </a:lnTo>
                <a:lnTo>
                  <a:pt x="601409" y="305302"/>
                </a:lnTo>
                <a:lnTo>
                  <a:pt x="411974" y="305302"/>
                </a:lnTo>
                <a:close/>
                <a:moveTo>
                  <a:pt x="0" y="113339"/>
                </a:moveTo>
                <a:lnTo>
                  <a:pt x="189435" y="113339"/>
                </a:lnTo>
                <a:lnTo>
                  <a:pt x="189435" y="305302"/>
                </a:lnTo>
                <a:lnTo>
                  <a:pt x="0" y="305302"/>
                </a:lnTo>
                <a:close/>
                <a:moveTo>
                  <a:pt x="351656" y="100334"/>
                </a:moveTo>
                <a:lnTo>
                  <a:pt x="351656" y="126134"/>
                </a:lnTo>
                <a:lnTo>
                  <a:pt x="376069" y="126134"/>
                </a:lnTo>
                <a:lnTo>
                  <a:pt x="376069" y="100334"/>
                </a:lnTo>
                <a:close/>
                <a:moveTo>
                  <a:pt x="308573" y="100334"/>
                </a:moveTo>
                <a:lnTo>
                  <a:pt x="308573" y="126134"/>
                </a:lnTo>
                <a:lnTo>
                  <a:pt x="332987" y="126134"/>
                </a:lnTo>
                <a:lnTo>
                  <a:pt x="332987" y="100334"/>
                </a:lnTo>
                <a:close/>
                <a:moveTo>
                  <a:pt x="265491" y="100334"/>
                </a:moveTo>
                <a:lnTo>
                  <a:pt x="265491" y="126134"/>
                </a:lnTo>
                <a:lnTo>
                  <a:pt x="291340" y="126134"/>
                </a:lnTo>
                <a:lnTo>
                  <a:pt x="291340" y="100334"/>
                </a:lnTo>
                <a:close/>
                <a:moveTo>
                  <a:pt x="222408" y="100334"/>
                </a:moveTo>
                <a:lnTo>
                  <a:pt x="222408" y="126134"/>
                </a:lnTo>
                <a:lnTo>
                  <a:pt x="248258" y="126134"/>
                </a:lnTo>
                <a:lnTo>
                  <a:pt x="248258" y="100334"/>
                </a:lnTo>
                <a:close/>
                <a:moveTo>
                  <a:pt x="396214" y="8612"/>
                </a:moveTo>
                <a:cubicBezTo>
                  <a:pt x="391923" y="8612"/>
                  <a:pt x="386201" y="10044"/>
                  <a:pt x="384771" y="11476"/>
                </a:cubicBezTo>
                <a:lnTo>
                  <a:pt x="384771" y="35828"/>
                </a:lnTo>
                <a:cubicBezTo>
                  <a:pt x="386201" y="35828"/>
                  <a:pt x="390493" y="34395"/>
                  <a:pt x="396214" y="34395"/>
                </a:cubicBezTo>
                <a:cubicBezTo>
                  <a:pt x="400506" y="34395"/>
                  <a:pt x="403367" y="35828"/>
                  <a:pt x="406228" y="37260"/>
                </a:cubicBezTo>
                <a:cubicBezTo>
                  <a:pt x="409089" y="37260"/>
                  <a:pt x="413380" y="38692"/>
                  <a:pt x="416241" y="38692"/>
                </a:cubicBezTo>
                <a:cubicBezTo>
                  <a:pt x="421963" y="38692"/>
                  <a:pt x="426254" y="37260"/>
                  <a:pt x="427685" y="37260"/>
                </a:cubicBezTo>
                <a:lnTo>
                  <a:pt x="427685" y="11476"/>
                </a:lnTo>
                <a:cubicBezTo>
                  <a:pt x="424824" y="12909"/>
                  <a:pt x="420532" y="14341"/>
                  <a:pt x="414811" y="14341"/>
                </a:cubicBezTo>
                <a:cubicBezTo>
                  <a:pt x="410519" y="14341"/>
                  <a:pt x="407658" y="12909"/>
                  <a:pt x="404797" y="11476"/>
                </a:cubicBezTo>
                <a:cubicBezTo>
                  <a:pt x="403367" y="10044"/>
                  <a:pt x="400506" y="8612"/>
                  <a:pt x="396214" y="8612"/>
                </a:cubicBezTo>
                <a:close/>
                <a:moveTo>
                  <a:pt x="396214" y="5747"/>
                </a:moveTo>
                <a:cubicBezTo>
                  <a:pt x="401936" y="5747"/>
                  <a:pt x="404797" y="5747"/>
                  <a:pt x="407658" y="7179"/>
                </a:cubicBezTo>
                <a:cubicBezTo>
                  <a:pt x="409089" y="8612"/>
                  <a:pt x="411950" y="10044"/>
                  <a:pt x="414811" y="10044"/>
                </a:cubicBezTo>
                <a:cubicBezTo>
                  <a:pt x="421963" y="10044"/>
                  <a:pt x="429115" y="7179"/>
                  <a:pt x="429115" y="7179"/>
                </a:cubicBezTo>
                <a:lnTo>
                  <a:pt x="431976" y="7179"/>
                </a:lnTo>
                <a:lnTo>
                  <a:pt x="431976" y="40125"/>
                </a:lnTo>
                <a:lnTo>
                  <a:pt x="430546" y="40125"/>
                </a:lnTo>
                <a:cubicBezTo>
                  <a:pt x="430546" y="40125"/>
                  <a:pt x="423393" y="42990"/>
                  <a:pt x="416241" y="42990"/>
                </a:cubicBezTo>
                <a:cubicBezTo>
                  <a:pt x="411950" y="42990"/>
                  <a:pt x="409089" y="41557"/>
                  <a:pt x="404797" y="40125"/>
                </a:cubicBezTo>
                <a:cubicBezTo>
                  <a:pt x="403367" y="38692"/>
                  <a:pt x="399075" y="38692"/>
                  <a:pt x="396214" y="38692"/>
                </a:cubicBezTo>
                <a:cubicBezTo>
                  <a:pt x="389062" y="38692"/>
                  <a:pt x="383340" y="40125"/>
                  <a:pt x="383340" y="40125"/>
                </a:cubicBezTo>
                <a:lnTo>
                  <a:pt x="380479" y="41557"/>
                </a:lnTo>
                <a:lnTo>
                  <a:pt x="380479" y="8612"/>
                </a:lnTo>
                <a:lnTo>
                  <a:pt x="381910" y="7179"/>
                </a:lnTo>
                <a:cubicBezTo>
                  <a:pt x="381910" y="7179"/>
                  <a:pt x="389062" y="5747"/>
                  <a:pt x="396214" y="5747"/>
                </a:cubicBezTo>
                <a:close/>
                <a:moveTo>
                  <a:pt x="373197" y="0"/>
                </a:moveTo>
                <a:cubicBezTo>
                  <a:pt x="376069" y="0"/>
                  <a:pt x="377506" y="1433"/>
                  <a:pt x="377506" y="4300"/>
                </a:cubicBezTo>
                <a:cubicBezTo>
                  <a:pt x="377506" y="5733"/>
                  <a:pt x="377506" y="5733"/>
                  <a:pt x="376069" y="7166"/>
                </a:cubicBezTo>
                <a:lnTo>
                  <a:pt x="376069" y="53033"/>
                </a:lnTo>
                <a:lnTo>
                  <a:pt x="406227" y="71667"/>
                </a:lnTo>
                <a:lnTo>
                  <a:pt x="404791" y="97467"/>
                </a:lnTo>
                <a:lnTo>
                  <a:pt x="394739" y="97467"/>
                </a:lnTo>
                <a:lnTo>
                  <a:pt x="394739" y="305302"/>
                </a:lnTo>
                <a:lnTo>
                  <a:pt x="205175" y="305302"/>
                </a:lnTo>
                <a:lnTo>
                  <a:pt x="205175" y="97467"/>
                </a:lnTo>
                <a:lnTo>
                  <a:pt x="190814" y="97467"/>
                </a:lnTo>
                <a:lnTo>
                  <a:pt x="192250" y="71667"/>
                </a:lnTo>
                <a:lnTo>
                  <a:pt x="295649" y="2866"/>
                </a:lnTo>
                <a:lnTo>
                  <a:pt x="370325" y="50167"/>
                </a:lnTo>
                <a:lnTo>
                  <a:pt x="370325" y="7166"/>
                </a:lnTo>
                <a:cubicBezTo>
                  <a:pt x="368889" y="5733"/>
                  <a:pt x="368889" y="5733"/>
                  <a:pt x="368889" y="4300"/>
                </a:cubicBezTo>
                <a:cubicBezTo>
                  <a:pt x="368889" y="1433"/>
                  <a:pt x="370325" y="0"/>
                  <a:pt x="373197" y="0"/>
                </a:cubicBez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文本框 4"/>
          <p:cNvSpPr txBox="1"/>
          <p:nvPr/>
        </p:nvSpPr>
        <p:spPr>
          <a:xfrm>
            <a:off x="2859405" y="1417955"/>
            <a:ext cx="3778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吉林工师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大数据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1941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班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第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32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组</a:t>
            </a:r>
            <a:endParaRPr lang="zh-CN" altLang="en-US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2" name="Oval 10"/>
          <p:cNvSpPr>
            <a:spLocks noChangeArrowheads="1"/>
          </p:cNvSpPr>
          <p:nvPr/>
        </p:nvSpPr>
        <p:spPr bwMode="auto">
          <a:xfrm>
            <a:off x="4403434" y="4407385"/>
            <a:ext cx="365283" cy="365280"/>
          </a:xfrm>
          <a:prstGeom prst="ellipse">
            <a:avLst/>
          </a:prstGeom>
          <a:solidFill>
            <a:srgbClr val="2A3F74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Text Box 19"/>
          <p:cNvSpPr txBox="1">
            <a:spLocks noChangeArrowheads="1"/>
          </p:cNvSpPr>
          <p:nvPr/>
        </p:nvSpPr>
        <p:spPr bwMode="auto">
          <a:xfrm>
            <a:off x="4759567" y="4448126"/>
            <a:ext cx="2188210" cy="306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指导老师：苏顺亭 王忠文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033898" y="4419450"/>
            <a:ext cx="1811114" cy="365280"/>
            <a:chOff x="7546308" y="4407385"/>
            <a:chExt cx="1811114" cy="365280"/>
          </a:xfrm>
        </p:grpSpPr>
        <p:sp>
          <p:nvSpPr>
            <p:cNvPr id="25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142748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汇报人：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吴泞宇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graduation-cap_8161"/>
          <p:cNvSpPr/>
          <p:nvPr/>
        </p:nvSpPr>
        <p:spPr>
          <a:xfrm>
            <a:off x="7074332" y="4514200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ale-man-user-shape_45445"/>
          <p:cNvSpPr/>
          <p:nvPr/>
        </p:nvSpPr>
        <p:spPr>
          <a:xfrm>
            <a:off x="4489857" y="4474558"/>
            <a:ext cx="183287" cy="216977"/>
          </a:xfrm>
          <a:custGeom>
            <a:avLst/>
            <a:gdLst>
              <a:gd name="connsiteX0" fmla="*/ 85433 w 512516"/>
              <a:gd name="connsiteY0" fmla="*/ 327494 h 606721"/>
              <a:gd name="connsiteX1" fmla="*/ 161126 w 512516"/>
              <a:gd name="connsiteY1" fmla="*/ 327494 h 606721"/>
              <a:gd name="connsiteX2" fmla="*/ 176170 w 512516"/>
              <a:gd name="connsiteY2" fmla="*/ 335558 h 606721"/>
              <a:gd name="connsiteX3" fmla="*/ 250914 w 512516"/>
              <a:gd name="connsiteY3" fmla="*/ 440940 h 606721"/>
              <a:gd name="connsiteX4" fmla="*/ 261603 w 512516"/>
              <a:gd name="connsiteY4" fmla="*/ 440940 h 606721"/>
              <a:gd name="connsiteX5" fmla="*/ 336346 w 512516"/>
              <a:gd name="connsiteY5" fmla="*/ 335558 h 606721"/>
              <a:gd name="connsiteX6" fmla="*/ 351390 w 512516"/>
              <a:gd name="connsiteY6" fmla="*/ 327494 h 606721"/>
              <a:gd name="connsiteX7" fmla="*/ 427084 w 512516"/>
              <a:gd name="connsiteY7" fmla="*/ 327494 h 606721"/>
              <a:gd name="connsiteX8" fmla="*/ 512516 w 512516"/>
              <a:gd name="connsiteY8" fmla="*/ 412796 h 606721"/>
              <a:gd name="connsiteX9" fmla="*/ 512516 w 512516"/>
              <a:gd name="connsiteY9" fmla="*/ 478808 h 606721"/>
              <a:gd name="connsiteX10" fmla="*/ 512516 w 512516"/>
              <a:gd name="connsiteY10" fmla="*/ 564031 h 606721"/>
              <a:gd name="connsiteX11" fmla="*/ 469839 w 512516"/>
              <a:gd name="connsiteY11" fmla="*/ 606721 h 606721"/>
              <a:gd name="connsiteX12" fmla="*/ 42677 w 512516"/>
              <a:gd name="connsiteY12" fmla="*/ 606721 h 606721"/>
              <a:gd name="connsiteX13" fmla="*/ 0 w 512516"/>
              <a:gd name="connsiteY13" fmla="*/ 564031 h 606721"/>
              <a:gd name="connsiteX14" fmla="*/ 0 w 512516"/>
              <a:gd name="connsiteY14" fmla="*/ 478808 h 606721"/>
              <a:gd name="connsiteX15" fmla="*/ 0 w 512516"/>
              <a:gd name="connsiteY15" fmla="*/ 412796 h 606721"/>
              <a:gd name="connsiteX16" fmla="*/ 85433 w 512516"/>
              <a:gd name="connsiteY16" fmla="*/ 327494 h 606721"/>
              <a:gd name="connsiteX17" fmla="*/ 170474 w 512516"/>
              <a:gd name="connsiteY17" fmla="*/ 77794 h 606721"/>
              <a:gd name="connsiteX18" fmla="*/ 144268 w 512516"/>
              <a:gd name="connsiteY18" fmla="*/ 152346 h 606721"/>
              <a:gd name="connsiteX19" fmla="*/ 256218 w 512516"/>
              <a:gd name="connsiteY19" fmla="*/ 264135 h 606721"/>
              <a:gd name="connsiteX20" fmla="*/ 368249 w 512516"/>
              <a:gd name="connsiteY20" fmla="*/ 152346 h 606721"/>
              <a:gd name="connsiteX21" fmla="*/ 170474 w 512516"/>
              <a:gd name="connsiteY21" fmla="*/ 77794 h 606721"/>
              <a:gd name="connsiteX22" fmla="*/ 256218 w 512516"/>
              <a:gd name="connsiteY22" fmla="*/ 0 h 606721"/>
              <a:gd name="connsiteX23" fmla="*/ 405539 w 512516"/>
              <a:gd name="connsiteY23" fmla="*/ 149105 h 606721"/>
              <a:gd name="connsiteX24" fmla="*/ 256218 w 512516"/>
              <a:gd name="connsiteY24" fmla="*/ 298209 h 606721"/>
              <a:gd name="connsiteX25" fmla="*/ 106977 w 512516"/>
              <a:gd name="connsiteY25" fmla="*/ 149105 h 606721"/>
              <a:gd name="connsiteX26" fmla="*/ 256218 w 512516"/>
              <a:gd name="connsiteY26" fmla="*/ 0 h 60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2516" h="606721">
                <a:moveTo>
                  <a:pt x="85433" y="327494"/>
                </a:moveTo>
                <a:lnTo>
                  <a:pt x="161126" y="327494"/>
                </a:lnTo>
                <a:cubicBezTo>
                  <a:pt x="166510" y="327494"/>
                  <a:pt x="173240" y="331131"/>
                  <a:pt x="176170" y="335558"/>
                </a:cubicBezTo>
                <a:lnTo>
                  <a:pt x="250914" y="440940"/>
                </a:lnTo>
                <a:cubicBezTo>
                  <a:pt x="253843" y="445446"/>
                  <a:pt x="258673" y="445446"/>
                  <a:pt x="261603" y="440940"/>
                </a:cubicBezTo>
                <a:lnTo>
                  <a:pt x="336346" y="335558"/>
                </a:lnTo>
                <a:cubicBezTo>
                  <a:pt x="339276" y="331131"/>
                  <a:pt x="346006" y="327494"/>
                  <a:pt x="351390" y="327494"/>
                </a:cubicBezTo>
                <a:lnTo>
                  <a:pt x="427084" y="327494"/>
                </a:lnTo>
                <a:cubicBezTo>
                  <a:pt x="474353" y="327494"/>
                  <a:pt x="512516" y="365757"/>
                  <a:pt x="512516" y="412796"/>
                </a:cubicBezTo>
                <a:lnTo>
                  <a:pt x="512516" y="478808"/>
                </a:lnTo>
                <a:lnTo>
                  <a:pt x="512516" y="564031"/>
                </a:lnTo>
                <a:cubicBezTo>
                  <a:pt x="512516" y="587668"/>
                  <a:pt x="493434" y="606721"/>
                  <a:pt x="469839" y="606721"/>
                </a:cubicBezTo>
                <a:lnTo>
                  <a:pt x="42677" y="606721"/>
                </a:lnTo>
                <a:cubicBezTo>
                  <a:pt x="19082" y="606721"/>
                  <a:pt x="0" y="587668"/>
                  <a:pt x="0" y="564031"/>
                </a:cubicBezTo>
                <a:lnTo>
                  <a:pt x="0" y="478808"/>
                </a:lnTo>
                <a:lnTo>
                  <a:pt x="0" y="412796"/>
                </a:lnTo>
                <a:cubicBezTo>
                  <a:pt x="0" y="365757"/>
                  <a:pt x="38243" y="327494"/>
                  <a:pt x="85433" y="327494"/>
                </a:cubicBezTo>
                <a:close/>
                <a:moveTo>
                  <a:pt x="170474" y="77794"/>
                </a:moveTo>
                <a:cubicBezTo>
                  <a:pt x="139992" y="110050"/>
                  <a:pt x="144268" y="152346"/>
                  <a:pt x="144268" y="152346"/>
                </a:cubicBezTo>
                <a:cubicBezTo>
                  <a:pt x="144268" y="214012"/>
                  <a:pt x="194543" y="264135"/>
                  <a:pt x="256218" y="264135"/>
                </a:cubicBezTo>
                <a:cubicBezTo>
                  <a:pt x="317974" y="264135"/>
                  <a:pt x="368249" y="214012"/>
                  <a:pt x="368249" y="152346"/>
                </a:cubicBezTo>
                <a:cubicBezTo>
                  <a:pt x="256218" y="152346"/>
                  <a:pt x="191930" y="99298"/>
                  <a:pt x="170474" y="77794"/>
                </a:cubicBezTo>
                <a:close/>
                <a:moveTo>
                  <a:pt x="256218" y="0"/>
                </a:moveTo>
                <a:cubicBezTo>
                  <a:pt x="338796" y="0"/>
                  <a:pt x="405539" y="66725"/>
                  <a:pt x="405539" y="149105"/>
                </a:cubicBezTo>
                <a:cubicBezTo>
                  <a:pt x="405539" y="231404"/>
                  <a:pt x="338796" y="298209"/>
                  <a:pt x="256218" y="298209"/>
                </a:cubicBezTo>
                <a:cubicBezTo>
                  <a:pt x="173799" y="298209"/>
                  <a:pt x="106977" y="231404"/>
                  <a:pt x="106977" y="149105"/>
                </a:cubicBezTo>
                <a:cubicBezTo>
                  <a:pt x="106977" y="66725"/>
                  <a:pt x="173799" y="0"/>
                  <a:pt x="2562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组合 1"/>
          <p:cNvGrpSpPr/>
          <p:nvPr/>
        </p:nvGrpSpPr>
        <p:grpSpPr>
          <a:xfrm>
            <a:off x="7034533" y="5067150"/>
            <a:ext cx="2700114" cy="365280"/>
            <a:chOff x="7546308" y="4407385"/>
            <a:chExt cx="2700114" cy="365280"/>
          </a:xfrm>
        </p:grpSpPr>
        <p:sp>
          <p:nvSpPr>
            <p:cNvPr id="3" name="Oval 15"/>
            <p:cNvSpPr>
              <a:spLocks noChangeArrowheads="1"/>
            </p:cNvSpPr>
            <p:nvPr/>
          </p:nvSpPr>
          <p:spPr bwMode="auto">
            <a:xfrm>
              <a:off x="7546308" y="4407385"/>
              <a:ext cx="365283" cy="365280"/>
            </a:xfrm>
            <a:prstGeom prst="ellipse">
              <a:avLst/>
            </a:prstGeom>
            <a:solidFill>
              <a:srgbClr val="2A3F74"/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Text Box 20"/>
            <p:cNvSpPr txBox="1">
              <a:spLocks noChangeArrowheads="1"/>
            </p:cNvSpPr>
            <p:nvPr/>
          </p:nvSpPr>
          <p:spPr bwMode="auto">
            <a:xfrm>
              <a:off x="7929942" y="4448126"/>
              <a:ext cx="2316480" cy="306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小组成员：吴泞宇、杨济铨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" name="graduation-cap_8161"/>
          <p:cNvSpPr/>
          <p:nvPr/>
        </p:nvSpPr>
        <p:spPr>
          <a:xfrm>
            <a:off x="7074967" y="5161900"/>
            <a:ext cx="284414" cy="174932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770257"/>
            <a:ext cx="260192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01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5031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Background and significance of the topic</a:t>
            </a:r>
            <a:endParaRPr lang="zh-CN" altLang="en-US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635" y="2676728"/>
            <a:ext cx="4976729" cy="707114"/>
            <a:chOff x="846633" y="1951591"/>
            <a:chExt cx="4976729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1747947" y="2030229"/>
              <a:ext cx="31741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项目背景</a:t>
              </a:r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及意义</a:t>
              </a:r>
              <a:endParaRPr lang="zh-CN" altLang="en-US" sz="2400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4343" y="-18337"/>
            <a:ext cx="5355366" cy="861175"/>
            <a:chOff x="74343" y="-18337"/>
            <a:chExt cx="5355366" cy="861175"/>
          </a:xfrm>
        </p:grpSpPr>
        <p:grpSp>
          <p:nvGrpSpPr>
            <p:cNvPr id="18" name="组合 17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23" name="任意多边形: 形状 22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1906604" y="263170"/>
              <a:ext cx="352310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01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项目背景与意义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6076950" y="701901"/>
            <a:ext cx="22796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项目背景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71540" y="1162050"/>
            <a:ext cx="5137150" cy="2030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中职教育是我国高中阶段教育的重要组成部分，担负着培养高素质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职业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劳动者的重要任务，是我国经济社会发展的重要基础。当前，我国中职教育发展相对缓慢，是整个教育中的薄弱环节。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部分地区甚至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对发展中职教育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存在误解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，把发展高中阶段教育片面理解为就是发展普通高中，在经费投入、资源配置等方面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往往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忽视乃至削弱中职教育。</a:t>
            </a:r>
            <a:endParaRPr lang="en-US" altLang="zh-CN" sz="14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971540" y="3652520"/>
            <a:ext cx="5137785" cy="2030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人们对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中职教育发展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的普遍忽视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，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将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制约我国走新型工业化道路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解决“三农”问题和城镇化建设的进程。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因此，我们希望通过大数据分析技术，对中职教育近年来的发展现状，展开多个维度的量化分析与特征值预测。探讨中职教育发展现状以及所面临的现实问题。向大家科普中职教育发展历程的同时，也希望引起大家对中职教育发展的重视和</a:t>
            </a:r>
            <a:r>
              <a:rPr lang="zh-CN" altLang="en-US" sz="1400" dirty="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思考。</a:t>
            </a:r>
            <a:endParaRPr lang="zh-CN" altLang="en-US" sz="14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b="11829"/>
          <a:stretch>
            <a:fillRect/>
          </a:stretch>
        </p:blipFill>
        <p:spPr>
          <a:xfrm>
            <a:off x="441960" y="1028065"/>
            <a:ext cx="4987925" cy="4803140"/>
          </a:xfrm>
          <a:prstGeom prst="rect">
            <a:avLst/>
          </a:prstGeom>
          <a:ln w="38100">
            <a:solidFill>
              <a:srgbClr val="2A3F74"/>
            </a:solidFill>
            <a:prstDash val="dash"/>
          </a:ln>
        </p:spPr>
      </p:pic>
      <p:sp>
        <p:nvSpPr>
          <p:cNvPr id="2" name="文本框 1"/>
          <p:cNvSpPr txBox="1"/>
          <p:nvPr/>
        </p:nvSpPr>
        <p:spPr>
          <a:xfrm>
            <a:off x="6076950" y="3192371"/>
            <a:ext cx="227965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项目意义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770257"/>
            <a:ext cx="2601920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02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5031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Technology </a:t>
            </a:r>
            <a:r>
              <a:rPr lang="en-US" altLang="zh-CN" sz="1400" dirty="0"/>
              <a:t>A</a:t>
            </a:r>
            <a:r>
              <a:rPr lang="zh-CN" altLang="en-US" sz="1400" dirty="0"/>
              <a:t>nd </a:t>
            </a:r>
            <a:r>
              <a:rPr lang="en-US" altLang="zh-CN" sz="1400" dirty="0"/>
              <a:t>M</a:t>
            </a:r>
            <a:r>
              <a:rPr lang="zh-CN" altLang="en-US" sz="1400" dirty="0"/>
              <a:t>ethod</a:t>
            </a:r>
            <a:endParaRPr lang="zh-CN" altLang="en-US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635" y="2676728"/>
            <a:ext cx="4976729" cy="707114"/>
            <a:chOff x="846633" y="1951591"/>
            <a:chExt cx="4976729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1747947" y="2030229"/>
              <a:ext cx="31741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技术与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方法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AutoShape 14"/>
          <p:cNvSpPr/>
          <p:nvPr/>
        </p:nvSpPr>
        <p:spPr bwMode="auto">
          <a:xfrm rot="13500000">
            <a:off x="6913319" y="2845204"/>
            <a:ext cx="333393" cy="33339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AutoShape 15"/>
          <p:cNvSpPr/>
          <p:nvPr/>
        </p:nvSpPr>
        <p:spPr bwMode="auto">
          <a:xfrm rot="13500000">
            <a:off x="4714871" y="2849014"/>
            <a:ext cx="333393" cy="33339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" name="AutoShape 16"/>
          <p:cNvSpPr/>
          <p:nvPr/>
        </p:nvSpPr>
        <p:spPr bwMode="auto">
          <a:xfrm rot="13500000">
            <a:off x="2470702" y="2845839"/>
            <a:ext cx="333393" cy="33339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" name="AutoShape 2"/>
          <p:cNvSpPr/>
          <p:nvPr/>
        </p:nvSpPr>
        <p:spPr bwMode="auto">
          <a:xfrm>
            <a:off x="7443791" y="2132149"/>
            <a:ext cx="1718699" cy="171869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2A3F74">
              <a:alpha val="13000"/>
            </a:srgbClr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AutoShape 4"/>
          <p:cNvSpPr/>
          <p:nvPr/>
        </p:nvSpPr>
        <p:spPr bwMode="auto">
          <a:xfrm>
            <a:off x="7704614" y="2392971"/>
            <a:ext cx="1184839" cy="118483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2A3F74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AutoShape 5"/>
          <p:cNvSpPr/>
          <p:nvPr/>
        </p:nvSpPr>
        <p:spPr bwMode="auto">
          <a:xfrm>
            <a:off x="5242537" y="2156279"/>
            <a:ext cx="1718699" cy="171869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>
              <a:alpha val="21000"/>
            </a:srgbClr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AutoShape 7"/>
          <p:cNvSpPr/>
          <p:nvPr/>
        </p:nvSpPr>
        <p:spPr bwMode="auto">
          <a:xfrm>
            <a:off x="5503359" y="2417101"/>
            <a:ext cx="1184839" cy="118483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9" name="AutoShape 8"/>
          <p:cNvSpPr/>
          <p:nvPr/>
        </p:nvSpPr>
        <p:spPr bwMode="auto">
          <a:xfrm>
            <a:off x="3041284" y="2139134"/>
            <a:ext cx="1718699" cy="171869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2A3F74">
              <a:alpha val="13000"/>
            </a:srgbClr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1" name="AutoShape 10"/>
          <p:cNvSpPr/>
          <p:nvPr/>
        </p:nvSpPr>
        <p:spPr bwMode="auto">
          <a:xfrm>
            <a:off x="3302106" y="2399956"/>
            <a:ext cx="1184839" cy="118483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2A3F74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AutoShape 11"/>
          <p:cNvSpPr/>
          <p:nvPr/>
        </p:nvSpPr>
        <p:spPr bwMode="auto">
          <a:xfrm>
            <a:off x="787960" y="2146119"/>
            <a:ext cx="1718699" cy="171869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>
              <a:alpha val="21000"/>
            </a:srgbClr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66C8BD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4" name="AutoShape 13"/>
          <p:cNvSpPr/>
          <p:nvPr/>
        </p:nvSpPr>
        <p:spPr bwMode="auto">
          <a:xfrm>
            <a:off x="1048782" y="2406941"/>
            <a:ext cx="1184839" cy="118483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049615" y="2824718"/>
            <a:ext cx="1264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数据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采集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190240" y="2817495"/>
            <a:ext cx="1416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数据预处理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483192" y="2834878"/>
            <a:ext cx="1264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数据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存储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588885" y="2810510"/>
            <a:ext cx="1399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数据分析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87043" y="-18337"/>
            <a:ext cx="6021657" cy="861175"/>
            <a:chOff x="74343" y="-18337"/>
            <a:chExt cx="6021657" cy="861175"/>
          </a:xfrm>
        </p:grpSpPr>
        <p:grpSp>
          <p:nvGrpSpPr>
            <p:cNvPr id="43" name="组合 42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52" name="任意多边形: 形状 51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文本框 4"/>
            <p:cNvSpPr txBox="1"/>
            <p:nvPr/>
          </p:nvSpPr>
          <p:spPr>
            <a:xfrm>
              <a:off x="1906604" y="263170"/>
              <a:ext cx="4189396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技术路线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AutoShape 15"/>
          <p:cNvSpPr/>
          <p:nvPr/>
        </p:nvSpPr>
        <p:spPr bwMode="auto">
          <a:xfrm rot="13500000">
            <a:off x="9111611" y="2838219"/>
            <a:ext cx="333393" cy="33339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AutoShape 11"/>
          <p:cNvSpPr/>
          <p:nvPr/>
        </p:nvSpPr>
        <p:spPr bwMode="auto">
          <a:xfrm>
            <a:off x="9632240" y="2159454"/>
            <a:ext cx="1718699" cy="171869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>
              <a:alpha val="21000"/>
            </a:srgbClr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66C8BD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AutoShape 13"/>
          <p:cNvSpPr/>
          <p:nvPr/>
        </p:nvSpPr>
        <p:spPr bwMode="auto">
          <a:xfrm>
            <a:off x="9893062" y="2420276"/>
            <a:ext cx="1184839" cy="1184839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577D1"/>
          </a:solidFill>
          <a:ln>
            <a:noFill/>
          </a:ln>
          <a:effectLst/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893895" y="2838053"/>
            <a:ext cx="1264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预测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模型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0830" y="4058285"/>
            <a:ext cx="312293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数据来源：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国家统计局官网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工作环境：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Win10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+Python3.7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+Jupyter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采集技术：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动态网页采集技术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存储方式：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本地文件系统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84630" y="1323975"/>
            <a:ext cx="481965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工作环境：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Win10+Python3.7+Jupyter </a:t>
            </a: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预处理技术：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Pandas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工作目标：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获得总体、分学科、分省三个层次的集成数据集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31920" y="4058285"/>
            <a:ext cx="4367530" cy="1060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工作环境：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Win10+Python3.7+Jupyter+Mysql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开发技术：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Os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Pymysql</a:t>
            </a:r>
            <a:endParaRPr lang="en-US" altLang="zh-CN" sz="14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工作目标：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实现集成数据集的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MySQL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数据库存储与调用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50330" y="683260"/>
            <a:ext cx="498983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工作环境：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Win10+Python3.7+Jupyter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分析技术：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Pandas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andas_profiling、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Pyecharts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分析维度：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总体、分学科、分省三个层次的中职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教育发展现状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分析方式：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描述性分析、特征关联性分析、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特征对照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分析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536305" y="4051935"/>
            <a:ext cx="3561080" cy="2353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工作环境：</a:t>
            </a:r>
            <a:endParaRPr lang="zh-CN" altLang="en-US" sz="14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Linux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Hadoop+Spark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集群、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Jupyter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开发技术：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PySpark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Streamlit</a:t>
            </a:r>
            <a:endParaRPr lang="en-US" altLang="zh-CN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400" b="1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工作目标：</a:t>
            </a:r>
            <a:endParaRPr lang="zh-CN" altLang="en-US" sz="14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1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Hadoop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及</a:t>
            </a: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Spark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集群环境搭建并简单测试</a:t>
            </a:r>
            <a:endParaRPr lang="zh-CN" altLang="en-US" sz="1400" b="1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2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、预测模型开发与优化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3</a:t>
            </a:r>
            <a:r>
              <a:rPr lang="zh-CN" altLang="en-US" sz="14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、预测模型封装为网页应用</a:t>
            </a:r>
            <a:endParaRPr lang="zh-CN" altLang="en-US" sz="14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8" grpId="1"/>
      <p:bldP spid="9" grpId="1"/>
      <p:bldP spid="10" grpId="1"/>
      <p:bldP spid="11" grpId="1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795459" y="770257"/>
            <a:ext cx="2601920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03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505472" y="3503162"/>
            <a:ext cx="518160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Project Research Content</a:t>
            </a:r>
            <a:endParaRPr lang="en-US" altLang="zh-CN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000" y="2676728"/>
            <a:ext cx="4977364" cy="707114"/>
            <a:chOff x="845998" y="1951591"/>
            <a:chExt cx="4977364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845998" y="2030331"/>
              <a:ext cx="48856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项目研究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内容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任意多边形: 形状 70"/>
          <p:cNvSpPr/>
          <p:nvPr/>
        </p:nvSpPr>
        <p:spPr>
          <a:xfrm rot="10800000">
            <a:off x="2664345" y="-5793"/>
            <a:ext cx="6863310" cy="3921164"/>
          </a:xfrm>
          <a:custGeom>
            <a:avLst/>
            <a:gdLst>
              <a:gd name="connsiteX0" fmla="*/ 2463801 w 2463801"/>
              <a:gd name="connsiteY0" fmla="*/ 1547550 h 1547550"/>
              <a:gd name="connsiteX1" fmla="*/ 2061437 w 2463801"/>
              <a:gd name="connsiteY1" fmla="*/ 1547550 h 1547550"/>
              <a:gd name="connsiteX2" fmla="*/ 1231901 w 2463801"/>
              <a:gd name="connsiteY2" fmla="*/ 505463 h 1547550"/>
              <a:gd name="connsiteX3" fmla="*/ 402365 w 2463801"/>
              <a:gd name="connsiteY3" fmla="*/ 1547550 h 1547550"/>
              <a:gd name="connsiteX4" fmla="*/ 0 w 2463801"/>
              <a:gd name="connsiteY4" fmla="*/ 1547550 h 1547550"/>
              <a:gd name="connsiteX5" fmla="*/ 1231901 w 2463801"/>
              <a:gd name="connsiteY5" fmla="*/ 0 h 154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3801" h="1547550">
                <a:moveTo>
                  <a:pt x="2463801" y="1547550"/>
                </a:moveTo>
                <a:lnTo>
                  <a:pt x="2061437" y="1547550"/>
                </a:lnTo>
                <a:lnTo>
                  <a:pt x="1231901" y="505463"/>
                </a:lnTo>
                <a:lnTo>
                  <a:pt x="402365" y="1547550"/>
                </a:lnTo>
                <a:lnTo>
                  <a:pt x="0" y="1547550"/>
                </a:lnTo>
                <a:lnTo>
                  <a:pt x="1231901" y="0"/>
                </a:lnTo>
                <a:close/>
              </a:path>
            </a:pathLst>
          </a:custGeom>
          <a:solidFill>
            <a:srgbClr val="D9D9D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128246" y="-18337"/>
            <a:ext cx="2708155" cy="1162797"/>
            <a:chOff x="8521700" y="-18337"/>
            <a:chExt cx="3314701" cy="1564706"/>
          </a:xfrm>
        </p:grpSpPr>
        <p:sp>
          <p:nvSpPr>
            <p:cNvPr id="49" name="任意多边形: 形状 48"/>
            <p:cNvSpPr/>
            <p:nvPr/>
          </p:nvSpPr>
          <p:spPr>
            <a:xfrm rot="10800000">
              <a:off x="10024397" y="-18337"/>
              <a:ext cx="1812004" cy="1138147"/>
            </a:xfrm>
            <a:custGeom>
              <a:avLst/>
              <a:gdLst>
                <a:gd name="connsiteX0" fmla="*/ 1812004 w 1812004"/>
                <a:gd name="connsiteY0" fmla="*/ 1138147 h 1138147"/>
                <a:gd name="connsiteX1" fmla="*/ 1484679 w 1812004"/>
                <a:gd name="connsiteY1" fmla="*/ 1138147 h 1138147"/>
                <a:gd name="connsiteX2" fmla="*/ 906002 w 1812004"/>
                <a:gd name="connsiteY2" fmla="*/ 411195 h 1138147"/>
                <a:gd name="connsiteX3" fmla="*/ 327325 w 1812004"/>
                <a:gd name="connsiteY3" fmla="*/ 1138147 h 1138147"/>
                <a:gd name="connsiteX4" fmla="*/ 0 w 1812004"/>
                <a:gd name="connsiteY4" fmla="*/ 1138147 h 1138147"/>
                <a:gd name="connsiteX5" fmla="*/ 906002 w 1812004"/>
                <a:gd name="connsiteY5" fmla="*/ 0 h 11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004" h="1138147">
                  <a:moveTo>
                    <a:pt x="1812004" y="1138147"/>
                  </a:moveTo>
                  <a:lnTo>
                    <a:pt x="1484679" y="1138147"/>
                  </a:lnTo>
                  <a:lnTo>
                    <a:pt x="906002" y="411195"/>
                  </a:lnTo>
                  <a:lnTo>
                    <a:pt x="327325" y="1138147"/>
                  </a:lnTo>
                  <a:lnTo>
                    <a:pt x="0" y="1138147"/>
                  </a:lnTo>
                  <a:lnTo>
                    <a:pt x="906002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 rot="10800000">
              <a:off x="8521700" y="-1181"/>
              <a:ext cx="2463801" cy="1547550"/>
            </a:xfrm>
            <a:custGeom>
              <a:avLst/>
              <a:gdLst>
                <a:gd name="connsiteX0" fmla="*/ 2463801 w 2463801"/>
                <a:gd name="connsiteY0" fmla="*/ 1547550 h 1547550"/>
                <a:gd name="connsiteX1" fmla="*/ 2061437 w 2463801"/>
                <a:gd name="connsiteY1" fmla="*/ 1547550 h 1547550"/>
                <a:gd name="connsiteX2" fmla="*/ 1231901 w 2463801"/>
                <a:gd name="connsiteY2" fmla="*/ 505463 h 1547550"/>
                <a:gd name="connsiteX3" fmla="*/ 402365 w 2463801"/>
                <a:gd name="connsiteY3" fmla="*/ 1547550 h 1547550"/>
                <a:gd name="connsiteX4" fmla="*/ 0 w 2463801"/>
                <a:gd name="connsiteY4" fmla="*/ 1547550 h 1547550"/>
                <a:gd name="connsiteX5" fmla="*/ 1231901 w 2463801"/>
                <a:gd name="connsiteY5" fmla="*/ 0 h 154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801" h="1547550">
                  <a:moveTo>
                    <a:pt x="2463801" y="1547550"/>
                  </a:moveTo>
                  <a:lnTo>
                    <a:pt x="2061437" y="1547550"/>
                  </a:lnTo>
                  <a:lnTo>
                    <a:pt x="1231901" y="505463"/>
                  </a:lnTo>
                  <a:lnTo>
                    <a:pt x="402365" y="1547550"/>
                  </a:lnTo>
                  <a:lnTo>
                    <a:pt x="0" y="1547550"/>
                  </a:lnTo>
                  <a:lnTo>
                    <a:pt x="1231901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/>
        </p:nvSpPr>
        <p:spPr>
          <a:xfrm>
            <a:off x="169376" y="5131557"/>
            <a:ext cx="2790901" cy="1753007"/>
          </a:xfrm>
          <a:custGeom>
            <a:avLst/>
            <a:gdLst>
              <a:gd name="connsiteX0" fmla="*/ 1395451 w 2790901"/>
              <a:gd name="connsiteY0" fmla="*/ 0 h 1753007"/>
              <a:gd name="connsiteX1" fmla="*/ 2790901 w 2790901"/>
              <a:gd name="connsiteY1" fmla="*/ 1753007 h 1753007"/>
              <a:gd name="connsiteX2" fmla="*/ 2286746 w 2790901"/>
              <a:gd name="connsiteY2" fmla="*/ 1753007 h 1753007"/>
              <a:gd name="connsiteX3" fmla="*/ 1395451 w 2790901"/>
              <a:gd name="connsiteY3" fmla="*/ 633335 h 1753007"/>
              <a:gd name="connsiteX4" fmla="*/ 504155 w 2790901"/>
              <a:gd name="connsiteY4" fmla="*/ 1753007 h 1753007"/>
              <a:gd name="connsiteX5" fmla="*/ 0 w 2790901"/>
              <a:gd name="connsiteY5" fmla="*/ 1753007 h 1753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0901" h="1753007">
                <a:moveTo>
                  <a:pt x="1395451" y="0"/>
                </a:moveTo>
                <a:lnTo>
                  <a:pt x="2790901" y="1753007"/>
                </a:lnTo>
                <a:lnTo>
                  <a:pt x="2286746" y="1753007"/>
                </a:lnTo>
                <a:lnTo>
                  <a:pt x="1395451" y="633335"/>
                </a:lnTo>
                <a:lnTo>
                  <a:pt x="504155" y="1753007"/>
                </a:lnTo>
                <a:lnTo>
                  <a:pt x="0" y="1753007"/>
                </a:lnTo>
                <a:close/>
              </a:path>
            </a:pathLst>
          </a:cu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1479957" y="4474558"/>
            <a:ext cx="3794818" cy="2383581"/>
          </a:xfrm>
          <a:custGeom>
            <a:avLst/>
            <a:gdLst>
              <a:gd name="connsiteX0" fmla="*/ 1897409 w 3794818"/>
              <a:gd name="connsiteY0" fmla="*/ 0 h 2383581"/>
              <a:gd name="connsiteX1" fmla="*/ 3794818 w 3794818"/>
              <a:gd name="connsiteY1" fmla="*/ 2383581 h 2383581"/>
              <a:gd name="connsiteX2" fmla="*/ 3175084 w 3794818"/>
              <a:gd name="connsiteY2" fmla="*/ 2383581 h 2383581"/>
              <a:gd name="connsiteX3" fmla="*/ 1897409 w 3794818"/>
              <a:gd name="connsiteY3" fmla="*/ 778529 h 2383581"/>
              <a:gd name="connsiteX4" fmla="*/ 619734 w 3794818"/>
              <a:gd name="connsiteY4" fmla="*/ 2383581 h 2383581"/>
              <a:gd name="connsiteX5" fmla="*/ 0 w 3794818"/>
              <a:gd name="connsiteY5" fmla="*/ 2383581 h 23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4818" h="2383581">
                <a:moveTo>
                  <a:pt x="1897409" y="0"/>
                </a:moveTo>
                <a:lnTo>
                  <a:pt x="3794818" y="2383581"/>
                </a:lnTo>
                <a:lnTo>
                  <a:pt x="3175084" y="2383581"/>
                </a:lnTo>
                <a:lnTo>
                  <a:pt x="1897409" y="778529"/>
                </a:lnTo>
                <a:lnTo>
                  <a:pt x="619734" y="2383581"/>
                </a:lnTo>
                <a:lnTo>
                  <a:pt x="0" y="2383581"/>
                </a:lnTo>
                <a:close/>
              </a:path>
            </a:pathLst>
          </a:custGeom>
          <a:solidFill>
            <a:srgbClr val="557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103370" y="770890"/>
            <a:ext cx="3891915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500" b="1" dirty="0">
                <a:solidFill>
                  <a:srgbClr val="5577D1"/>
                </a:solidFill>
              </a:rPr>
              <a:t>03-1</a:t>
            </a:r>
            <a:endParaRPr lang="zh-CN" altLang="en-US" sz="11500" b="1" dirty="0">
              <a:solidFill>
                <a:srgbClr val="5577D1"/>
              </a:solidFill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94622" y="589989"/>
            <a:ext cx="26027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A6A6A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</a:t>
            </a:r>
            <a:endParaRPr lang="zh-CN" altLang="en-US" dirty="0">
              <a:solidFill>
                <a:srgbClr val="A6A6A6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185160" y="3433445"/>
            <a:ext cx="5822315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Analysis on the overall development of secondary vocational education</a:t>
            </a:r>
            <a:endParaRPr lang="en-US" altLang="zh-CN" sz="14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607000" y="2676728"/>
            <a:ext cx="4977364" cy="707114"/>
            <a:chOff x="845998" y="1951591"/>
            <a:chExt cx="4977364" cy="707114"/>
          </a:xfrm>
        </p:grpSpPr>
        <p:grpSp>
          <p:nvGrpSpPr>
            <p:cNvPr id="60" name="组合 59"/>
            <p:cNvGrpSpPr/>
            <p:nvPr/>
          </p:nvGrpSpPr>
          <p:grpSpPr>
            <a:xfrm>
              <a:off x="846633" y="1951591"/>
              <a:ext cx="4976729" cy="707114"/>
              <a:chOff x="1752599" y="1817778"/>
              <a:chExt cx="8851656" cy="1800789"/>
            </a:xfrm>
          </p:grpSpPr>
          <p:sp>
            <p:nvSpPr>
              <p:cNvPr id="74" name="矩形: 圆角 73"/>
              <p:cNvSpPr/>
              <p:nvPr/>
            </p:nvSpPr>
            <p:spPr>
              <a:xfrm>
                <a:off x="1917453" y="2007345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rgbClr val="2A3F7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" name="矩形: 圆角 74"/>
              <p:cNvSpPr/>
              <p:nvPr/>
            </p:nvSpPr>
            <p:spPr>
              <a:xfrm>
                <a:off x="1752599" y="1817778"/>
                <a:ext cx="8686802" cy="1611222"/>
              </a:xfrm>
              <a:prstGeom prst="roundRect">
                <a:avLst>
                  <a:gd name="adj" fmla="val 0"/>
                </a:avLst>
              </a:pr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文本框 4"/>
            <p:cNvSpPr txBox="1"/>
            <p:nvPr/>
          </p:nvSpPr>
          <p:spPr>
            <a:xfrm>
              <a:off x="845998" y="2030331"/>
              <a:ext cx="48856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中职教育总体性发展</a:t>
              </a:r>
              <a:r>
                <a:rPr lang="zh-CN" altLang="en-US" sz="2400" b="1" dirty="0">
                  <a:solidFill>
                    <a:schemeClr val="bg1"/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分析</a:t>
              </a:r>
              <a:endParaRPr lang="zh-CN" altLang="en-US" sz="2400" b="1" dirty="0">
                <a:solidFill>
                  <a:schemeClr val="bg1"/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19"/>
          <p:cNvSpPr>
            <a:spLocks noChangeAspect="1" noChangeArrowheads="1"/>
          </p:cNvSpPr>
          <p:nvPr/>
        </p:nvSpPr>
        <p:spPr bwMode="auto">
          <a:xfrm>
            <a:off x="6096000" y="661035"/>
            <a:ext cx="880745" cy="878840"/>
          </a:xfrm>
          <a:prstGeom prst="ellipse">
            <a:avLst/>
          </a:prstGeom>
          <a:gradFill>
            <a:gsLst>
              <a:gs pos="42000">
                <a:srgbClr val="88CBCC"/>
              </a:gs>
              <a:gs pos="0">
                <a:srgbClr val="ADDBDC"/>
              </a:gs>
              <a:gs pos="100000">
                <a:srgbClr val="62BBBB"/>
              </a:gs>
            </a:gsLst>
            <a:lin scaled="1"/>
          </a:gradFill>
          <a:ln>
            <a:noFill/>
          </a:ln>
        </p:spPr>
        <p:txBody>
          <a:bodyPr vert="horz" wrap="square" lIns="91440" tIns="45720" rIns="91440" bIns="45720" numCol="1" anchor="ctr" anchorCtr="0" compatLnSpc="1"/>
          <a:p>
            <a:pPr algn="ctr"/>
            <a:endParaRPr lang="id-ID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50870" y="3555140"/>
            <a:ext cx="2223994" cy="1888446"/>
            <a:chOff x="1571254" y="2807208"/>
            <a:chExt cx="2223994" cy="1888446"/>
          </a:xfrm>
        </p:grpSpPr>
        <p:sp>
          <p:nvSpPr>
            <p:cNvPr id="31" name="Freeform 15"/>
            <p:cNvSpPr/>
            <p:nvPr/>
          </p:nvSpPr>
          <p:spPr bwMode="auto">
            <a:xfrm>
              <a:off x="1941025" y="3448099"/>
              <a:ext cx="742226" cy="1247555"/>
            </a:xfrm>
            <a:custGeom>
              <a:avLst/>
              <a:gdLst>
                <a:gd name="T0" fmla="*/ 0 w 1106"/>
                <a:gd name="T1" fmla="*/ 0 h 1859"/>
                <a:gd name="T2" fmla="*/ 0 w 1106"/>
                <a:gd name="T3" fmla="*/ 1222 h 1859"/>
                <a:gd name="T4" fmla="*/ 1106 w 1106"/>
                <a:gd name="T5" fmla="*/ 1859 h 1859"/>
                <a:gd name="T6" fmla="*/ 1106 w 1106"/>
                <a:gd name="T7" fmla="*/ 637 h 1859"/>
                <a:gd name="T8" fmla="*/ 0 w 1106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859">
                  <a:moveTo>
                    <a:pt x="0" y="0"/>
                  </a:moveTo>
                  <a:lnTo>
                    <a:pt x="0" y="1222"/>
                  </a:lnTo>
                  <a:lnTo>
                    <a:pt x="1106" y="1859"/>
                  </a:lnTo>
                  <a:lnTo>
                    <a:pt x="1106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2" name="Freeform 16"/>
            <p:cNvSpPr/>
            <p:nvPr/>
          </p:nvSpPr>
          <p:spPr bwMode="auto">
            <a:xfrm>
              <a:off x="2683251" y="3448099"/>
              <a:ext cx="741555" cy="1247555"/>
            </a:xfrm>
            <a:custGeom>
              <a:avLst/>
              <a:gdLst>
                <a:gd name="T0" fmla="*/ 1105 w 1105"/>
                <a:gd name="T1" fmla="*/ 0 h 1859"/>
                <a:gd name="T2" fmla="*/ 1105 w 1105"/>
                <a:gd name="T3" fmla="*/ 1222 h 1859"/>
                <a:gd name="T4" fmla="*/ 0 w 1105"/>
                <a:gd name="T5" fmla="*/ 1859 h 1859"/>
                <a:gd name="T6" fmla="*/ 0 w 1105"/>
                <a:gd name="T7" fmla="*/ 637 h 1859"/>
                <a:gd name="T8" fmla="*/ 1105 w 1105"/>
                <a:gd name="T9" fmla="*/ 0 h 1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859">
                  <a:moveTo>
                    <a:pt x="1105" y="0"/>
                  </a:moveTo>
                  <a:lnTo>
                    <a:pt x="1105" y="1222"/>
                  </a:lnTo>
                  <a:lnTo>
                    <a:pt x="0" y="1859"/>
                  </a:lnTo>
                  <a:lnTo>
                    <a:pt x="0" y="637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2A3F7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3" name="Freeform 17"/>
            <p:cNvSpPr/>
            <p:nvPr/>
          </p:nvSpPr>
          <p:spPr bwMode="auto">
            <a:xfrm>
              <a:off x="2683251" y="3448099"/>
              <a:ext cx="1111997" cy="640219"/>
            </a:xfrm>
            <a:custGeom>
              <a:avLst/>
              <a:gdLst>
                <a:gd name="T0" fmla="*/ 1657 w 1657"/>
                <a:gd name="T1" fmla="*/ 317 h 954"/>
                <a:gd name="T2" fmla="*/ 551 w 1657"/>
                <a:gd name="T3" fmla="*/ 954 h 954"/>
                <a:gd name="T4" fmla="*/ 0 w 1657"/>
                <a:gd name="T5" fmla="*/ 637 h 954"/>
                <a:gd name="T6" fmla="*/ 1105 w 1657"/>
                <a:gd name="T7" fmla="*/ 0 h 954"/>
                <a:gd name="T8" fmla="*/ 1657 w 1657"/>
                <a:gd name="T9" fmla="*/ 317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1657" y="317"/>
                  </a:moveTo>
                  <a:lnTo>
                    <a:pt x="551" y="954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4168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4" name="Freeform 18"/>
            <p:cNvSpPr/>
            <p:nvPr/>
          </p:nvSpPr>
          <p:spPr bwMode="auto">
            <a:xfrm>
              <a:off x="1571254" y="3448099"/>
              <a:ext cx="1111997" cy="640219"/>
            </a:xfrm>
            <a:custGeom>
              <a:avLst/>
              <a:gdLst>
                <a:gd name="T0" fmla="*/ 551 w 1657"/>
                <a:gd name="T1" fmla="*/ 0 h 954"/>
                <a:gd name="T2" fmla="*/ 1657 w 1657"/>
                <a:gd name="T3" fmla="*/ 637 h 954"/>
                <a:gd name="T4" fmla="*/ 1105 w 1657"/>
                <a:gd name="T5" fmla="*/ 954 h 954"/>
                <a:gd name="T6" fmla="*/ 0 w 1657"/>
                <a:gd name="T7" fmla="*/ 317 h 954"/>
                <a:gd name="T8" fmla="*/ 551 w 1657"/>
                <a:gd name="T9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4">
                  <a:moveTo>
                    <a:pt x="551" y="0"/>
                  </a:moveTo>
                  <a:lnTo>
                    <a:pt x="1657" y="637"/>
                  </a:lnTo>
                  <a:lnTo>
                    <a:pt x="1105" y="954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4168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5" name="Freeform 19"/>
            <p:cNvSpPr/>
            <p:nvPr/>
          </p:nvSpPr>
          <p:spPr bwMode="auto">
            <a:xfrm>
              <a:off x="2683251" y="3019943"/>
              <a:ext cx="741555" cy="855639"/>
            </a:xfrm>
            <a:custGeom>
              <a:avLst/>
              <a:gdLst>
                <a:gd name="T0" fmla="*/ 1105 w 1105"/>
                <a:gd name="T1" fmla="*/ 638 h 1275"/>
                <a:gd name="T2" fmla="*/ 0 w 1105"/>
                <a:gd name="T3" fmla="*/ 1275 h 1275"/>
                <a:gd name="T4" fmla="*/ 0 w 1105"/>
                <a:gd name="T5" fmla="*/ 0 h 1275"/>
                <a:gd name="T6" fmla="*/ 1105 w 1105"/>
                <a:gd name="T7" fmla="*/ 638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5" h="1275">
                  <a:moveTo>
                    <a:pt x="1105" y="638"/>
                  </a:moveTo>
                  <a:lnTo>
                    <a:pt x="0" y="1275"/>
                  </a:lnTo>
                  <a:lnTo>
                    <a:pt x="0" y="0"/>
                  </a:lnTo>
                  <a:lnTo>
                    <a:pt x="1105" y="638"/>
                  </a:lnTo>
                  <a:close/>
                </a:path>
              </a:pathLst>
            </a:custGeom>
            <a:solidFill>
              <a:srgbClr val="5577D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6" name="Freeform 20"/>
            <p:cNvSpPr/>
            <p:nvPr/>
          </p:nvSpPr>
          <p:spPr bwMode="auto">
            <a:xfrm>
              <a:off x="1571254" y="2807208"/>
              <a:ext cx="1111997" cy="640891"/>
            </a:xfrm>
            <a:custGeom>
              <a:avLst/>
              <a:gdLst>
                <a:gd name="T0" fmla="*/ 1657 w 1657"/>
                <a:gd name="T1" fmla="*/ 317 h 955"/>
                <a:gd name="T2" fmla="*/ 551 w 1657"/>
                <a:gd name="T3" fmla="*/ 955 h 955"/>
                <a:gd name="T4" fmla="*/ 0 w 1657"/>
                <a:gd name="T5" fmla="*/ 637 h 955"/>
                <a:gd name="T6" fmla="*/ 1105 w 1657"/>
                <a:gd name="T7" fmla="*/ 0 h 955"/>
                <a:gd name="T8" fmla="*/ 1657 w 1657"/>
                <a:gd name="T9" fmla="*/ 317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1657" y="317"/>
                  </a:moveTo>
                  <a:lnTo>
                    <a:pt x="551" y="955"/>
                  </a:lnTo>
                  <a:lnTo>
                    <a:pt x="0" y="637"/>
                  </a:lnTo>
                  <a:lnTo>
                    <a:pt x="1105" y="0"/>
                  </a:lnTo>
                  <a:lnTo>
                    <a:pt x="1657" y="317"/>
                  </a:lnTo>
                  <a:close/>
                </a:path>
              </a:pathLst>
            </a:custGeom>
            <a:solidFill>
              <a:srgbClr val="4168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7" name="Freeform 21"/>
            <p:cNvSpPr/>
            <p:nvPr/>
          </p:nvSpPr>
          <p:spPr bwMode="auto">
            <a:xfrm>
              <a:off x="2683251" y="2807208"/>
              <a:ext cx="1111997" cy="640891"/>
            </a:xfrm>
            <a:custGeom>
              <a:avLst/>
              <a:gdLst>
                <a:gd name="T0" fmla="*/ 551 w 1657"/>
                <a:gd name="T1" fmla="*/ 0 h 955"/>
                <a:gd name="T2" fmla="*/ 1657 w 1657"/>
                <a:gd name="T3" fmla="*/ 637 h 955"/>
                <a:gd name="T4" fmla="*/ 1105 w 1657"/>
                <a:gd name="T5" fmla="*/ 955 h 955"/>
                <a:gd name="T6" fmla="*/ 0 w 1657"/>
                <a:gd name="T7" fmla="*/ 317 h 955"/>
                <a:gd name="T8" fmla="*/ 551 w 1657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7" h="955">
                  <a:moveTo>
                    <a:pt x="551" y="0"/>
                  </a:moveTo>
                  <a:lnTo>
                    <a:pt x="1657" y="637"/>
                  </a:lnTo>
                  <a:lnTo>
                    <a:pt x="1105" y="955"/>
                  </a:lnTo>
                  <a:lnTo>
                    <a:pt x="0" y="317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4168C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0" name="Freeform 22"/>
            <p:cNvSpPr/>
            <p:nvPr/>
          </p:nvSpPr>
          <p:spPr bwMode="auto">
            <a:xfrm>
              <a:off x="1941025" y="3019943"/>
              <a:ext cx="742226" cy="855639"/>
            </a:xfrm>
            <a:custGeom>
              <a:avLst/>
              <a:gdLst>
                <a:gd name="T0" fmla="*/ 1106 w 1106"/>
                <a:gd name="T1" fmla="*/ 0 h 1275"/>
                <a:gd name="T2" fmla="*/ 1106 w 1106"/>
                <a:gd name="T3" fmla="*/ 0 h 1275"/>
                <a:gd name="T4" fmla="*/ 0 w 1106"/>
                <a:gd name="T5" fmla="*/ 638 h 1275"/>
                <a:gd name="T6" fmla="*/ 1106 w 1106"/>
                <a:gd name="T7" fmla="*/ 1275 h 1275"/>
                <a:gd name="T8" fmla="*/ 1106 w 1106"/>
                <a:gd name="T9" fmla="*/ 1275 h 1275"/>
                <a:gd name="T10" fmla="*/ 1106 w 1106"/>
                <a:gd name="T11" fmla="*/ 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6" h="1275">
                  <a:moveTo>
                    <a:pt x="1106" y="0"/>
                  </a:moveTo>
                  <a:lnTo>
                    <a:pt x="1106" y="0"/>
                  </a:lnTo>
                  <a:lnTo>
                    <a:pt x="0" y="638"/>
                  </a:lnTo>
                  <a:lnTo>
                    <a:pt x="1106" y="1275"/>
                  </a:lnTo>
                  <a:lnTo>
                    <a:pt x="1106" y="1275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809AD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51" name="Oval 19"/>
          <p:cNvSpPr>
            <a:spLocks noChangeAspect="1" noChangeArrowheads="1"/>
          </p:cNvSpPr>
          <p:nvPr/>
        </p:nvSpPr>
        <p:spPr bwMode="auto">
          <a:xfrm>
            <a:off x="5024033" y="1741665"/>
            <a:ext cx="896258" cy="894464"/>
          </a:xfrm>
          <a:prstGeom prst="ellipse">
            <a:avLst/>
          </a:prstGeom>
          <a:solidFill>
            <a:srgbClr val="4168CB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id-ID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4" name="Oval 19"/>
          <p:cNvSpPr>
            <a:spLocks noChangeAspect="1" noChangeArrowheads="1"/>
          </p:cNvSpPr>
          <p:nvPr/>
        </p:nvSpPr>
        <p:spPr bwMode="auto">
          <a:xfrm>
            <a:off x="4589738" y="2811444"/>
            <a:ext cx="755424" cy="753912"/>
          </a:xfrm>
          <a:prstGeom prst="ellipse">
            <a:avLst/>
          </a:prstGeom>
          <a:solidFill>
            <a:srgbClr val="809ADC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id-ID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6" name="Oval 19"/>
          <p:cNvSpPr>
            <a:spLocks noChangeAspect="1" noChangeArrowheads="1"/>
          </p:cNvSpPr>
          <p:nvPr/>
        </p:nvSpPr>
        <p:spPr bwMode="auto">
          <a:xfrm>
            <a:off x="6546705" y="2810914"/>
            <a:ext cx="675260" cy="673908"/>
          </a:xfrm>
          <a:prstGeom prst="ellipse">
            <a:avLst/>
          </a:prstGeom>
          <a:solidFill>
            <a:srgbClr val="A6A6A6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7" name="Oval 19"/>
          <p:cNvSpPr>
            <a:spLocks noChangeAspect="1" noChangeArrowheads="1"/>
          </p:cNvSpPr>
          <p:nvPr/>
        </p:nvSpPr>
        <p:spPr bwMode="auto">
          <a:xfrm>
            <a:off x="6221066" y="1670786"/>
            <a:ext cx="1036324" cy="103425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8" name="Freeform 130"/>
          <p:cNvSpPr/>
          <p:nvPr/>
        </p:nvSpPr>
        <p:spPr>
          <a:xfrm rot="607103">
            <a:off x="5583555" y="2695575"/>
            <a:ext cx="414020" cy="930275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59" name="Freeform 182"/>
          <p:cNvSpPr/>
          <p:nvPr/>
        </p:nvSpPr>
        <p:spPr>
          <a:xfrm rot="21145872">
            <a:off x="5263515" y="3475355"/>
            <a:ext cx="534670" cy="698500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60" name="Freeform 183"/>
          <p:cNvSpPr/>
          <p:nvPr/>
        </p:nvSpPr>
        <p:spPr>
          <a:xfrm rot="12942405">
            <a:off x="5897880" y="2593340"/>
            <a:ext cx="530860" cy="1291590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62" name="Freeform 184"/>
          <p:cNvSpPr/>
          <p:nvPr/>
        </p:nvSpPr>
        <p:spPr>
          <a:xfrm rot="13696296">
            <a:off x="6307906" y="3472384"/>
            <a:ext cx="257092" cy="693428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65" name="Rectangle 187"/>
          <p:cNvSpPr/>
          <p:nvPr/>
        </p:nvSpPr>
        <p:spPr>
          <a:xfrm>
            <a:off x="3381959" y="2456510"/>
            <a:ext cx="745596" cy="732093"/>
          </a:xfrm>
          <a:prstGeom prst="rect">
            <a:avLst/>
          </a:prstGeom>
          <a:solidFill>
            <a:srgbClr val="2A3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1" name="Rectangle 190"/>
          <p:cNvSpPr/>
          <p:nvPr/>
        </p:nvSpPr>
        <p:spPr>
          <a:xfrm>
            <a:off x="8075613" y="2456510"/>
            <a:ext cx="745596" cy="732093"/>
          </a:xfrm>
          <a:prstGeom prst="rect">
            <a:avLst/>
          </a:prstGeom>
          <a:solidFill>
            <a:srgbClr val="4168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4" name="Rectangle 193"/>
          <p:cNvSpPr/>
          <p:nvPr/>
        </p:nvSpPr>
        <p:spPr>
          <a:xfrm>
            <a:off x="3381959" y="3497166"/>
            <a:ext cx="745596" cy="73209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Rectangle 196"/>
          <p:cNvSpPr/>
          <p:nvPr/>
        </p:nvSpPr>
        <p:spPr>
          <a:xfrm>
            <a:off x="8081963" y="3948016"/>
            <a:ext cx="745596" cy="732093"/>
          </a:xfrm>
          <a:prstGeom prst="rect">
            <a:avLst/>
          </a:prstGeom>
          <a:solidFill>
            <a:srgbClr val="809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3509010" y="2469515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A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6042025" y="932180"/>
            <a:ext cx="11785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在校生数</a:t>
            </a:r>
            <a:endParaRPr lang="zh-CN" altLang="en-US" sz="16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221095" y="2020570"/>
            <a:ext cx="11023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毕业生数</a:t>
            </a:r>
            <a:endParaRPr lang="zh-CN" altLang="en-US" sz="16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4970780" y="2019300"/>
            <a:ext cx="1071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教职工数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4589780" y="3020060"/>
            <a:ext cx="8737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学校数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4343" y="-18337"/>
            <a:ext cx="6021657" cy="861175"/>
            <a:chOff x="74343" y="-18337"/>
            <a:chExt cx="6021657" cy="861175"/>
          </a:xfrm>
        </p:grpSpPr>
        <p:grpSp>
          <p:nvGrpSpPr>
            <p:cNvPr id="64" name="组合 63"/>
            <p:cNvGrpSpPr/>
            <p:nvPr/>
          </p:nvGrpSpPr>
          <p:grpSpPr>
            <a:xfrm>
              <a:off x="74343" y="-18337"/>
              <a:ext cx="2005677" cy="861175"/>
              <a:chOff x="8521700" y="-18337"/>
              <a:chExt cx="3314701" cy="1564706"/>
            </a:xfrm>
            <a:effectLst/>
          </p:grpSpPr>
          <p:sp>
            <p:nvSpPr>
              <p:cNvPr id="67" name="任意多边形: 形状 66"/>
              <p:cNvSpPr/>
              <p:nvPr/>
            </p:nvSpPr>
            <p:spPr>
              <a:xfrm rot="10800000">
                <a:off x="10024397" y="-18337"/>
                <a:ext cx="1812004" cy="1138147"/>
              </a:xfrm>
              <a:custGeom>
                <a:avLst/>
                <a:gdLst>
                  <a:gd name="connsiteX0" fmla="*/ 1812004 w 1812004"/>
                  <a:gd name="connsiteY0" fmla="*/ 1138147 h 1138147"/>
                  <a:gd name="connsiteX1" fmla="*/ 1484679 w 1812004"/>
                  <a:gd name="connsiteY1" fmla="*/ 1138147 h 1138147"/>
                  <a:gd name="connsiteX2" fmla="*/ 906002 w 1812004"/>
                  <a:gd name="connsiteY2" fmla="*/ 411195 h 1138147"/>
                  <a:gd name="connsiteX3" fmla="*/ 327325 w 1812004"/>
                  <a:gd name="connsiteY3" fmla="*/ 1138147 h 1138147"/>
                  <a:gd name="connsiteX4" fmla="*/ 0 w 1812004"/>
                  <a:gd name="connsiteY4" fmla="*/ 1138147 h 1138147"/>
                  <a:gd name="connsiteX5" fmla="*/ 906002 w 1812004"/>
                  <a:gd name="connsiteY5" fmla="*/ 0 h 113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2004" h="1138147">
                    <a:moveTo>
                      <a:pt x="1812004" y="1138147"/>
                    </a:moveTo>
                    <a:lnTo>
                      <a:pt x="1484679" y="1138147"/>
                    </a:lnTo>
                    <a:lnTo>
                      <a:pt x="906002" y="411195"/>
                    </a:lnTo>
                    <a:lnTo>
                      <a:pt x="327325" y="1138147"/>
                    </a:lnTo>
                    <a:lnTo>
                      <a:pt x="0" y="1138147"/>
                    </a:lnTo>
                    <a:lnTo>
                      <a:pt x="906002" y="0"/>
                    </a:lnTo>
                    <a:close/>
                  </a:path>
                </a:pathLst>
              </a:custGeom>
              <a:solidFill>
                <a:srgbClr val="2A3F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任意多边形: 形状 67"/>
              <p:cNvSpPr/>
              <p:nvPr/>
            </p:nvSpPr>
            <p:spPr>
              <a:xfrm rot="10800000">
                <a:off x="8521700" y="-1181"/>
                <a:ext cx="2463801" cy="1547550"/>
              </a:xfrm>
              <a:custGeom>
                <a:avLst/>
                <a:gdLst>
                  <a:gd name="connsiteX0" fmla="*/ 2463801 w 2463801"/>
                  <a:gd name="connsiteY0" fmla="*/ 1547550 h 1547550"/>
                  <a:gd name="connsiteX1" fmla="*/ 2061437 w 2463801"/>
                  <a:gd name="connsiteY1" fmla="*/ 1547550 h 1547550"/>
                  <a:gd name="connsiteX2" fmla="*/ 1231901 w 2463801"/>
                  <a:gd name="connsiteY2" fmla="*/ 505463 h 1547550"/>
                  <a:gd name="connsiteX3" fmla="*/ 402365 w 2463801"/>
                  <a:gd name="connsiteY3" fmla="*/ 1547550 h 1547550"/>
                  <a:gd name="connsiteX4" fmla="*/ 0 w 2463801"/>
                  <a:gd name="connsiteY4" fmla="*/ 1547550 h 1547550"/>
                  <a:gd name="connsiteX5" fmla="*/ 1231901 w 2463801"/>
                  <a:gd name="connsiteY5" fmla="*/ 0 h 154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63801" h="1547550">
                    <a:moveTo>
                      <a:pt x="2463801" y="1547550"/>
                    </a:moveTo>
                    <a:lnTo>
                      <a:pt x="2061437" y="1547550"/>
                    </a:lnTo>
                    <a:lnTo>
                      <a:pt x="1231901" y="505463"/>
                    </a:lnTo>
                    <a:lnTo>
                      <a:pt x="402365" y="1547550"/>
                    </a:lnTo>
                    <a:lnTo>
                      <a:pt x="0" y="1547550"/>
                    </a:lnTo>
                    <a:lnTo>
                      <a:pt x="1231901" y="0"/>
                    </a:lnTo>
                    <a:close/>
                  </a:path>
                </a:pathLst>
              </a:custGeom>
              <a:solidFill>
                <a:srgbClr val="5577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文本框 4"/>
            <p:cNvSpPr txBox="1"/>
            <p:nvPr/>
          </p:nvSpPr>
          <p:spPr>
            <a:xfrm>
              <a:off x="1906604" y="263170"/>
              <a:ext cx="4189396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03-1-1 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95 ExtraBold" panose="00020600040101010101" pitchFamily="18" charset="-122"/>
                  <a:ea typeface="阿里巴巴普惠体 2.0 95 ExtraBold" panose="00020600040101010101" pitchFamily="18" charset="-122"/>
                  <a:cs typeface="阿里巴巴普惠体 2.0 95 ExtraBold" panose="00020600040101010101" pitchFamily="18" charset="-122"/>
                  <a:sym typeface="+mn-lt"/>
                </a:rPr>
                <a:t>描述性分析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2.0 95 ExtraBold" panose="00020600040101010101" pitchFamily="18" charset="-122"/>
                <a:ea typeface="阿里巴巴普惠体 2.0 95 ExtraBold" panose="00020600040101010101" pitchFamily="18" charset="-122"/>
                <a:cs typeface="阿里巴巴普惠体 2.0 95 ExtraBold" panose="00020600040101010101" pitchFamily="18" charset="-122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919194" y="2420076"/>
            <a:ext cx="2433018" cy="1469879"/>
            <a:chOff x="8410878" y="2077291"/>
            <a:chExt cx="2433018" cy="1469879"/>
          </a:xfrm>
        </p:grpSpPr>
        <p:sp>
          <p:nvSpPr>
            <p:cNvPr id="70" name="文本框 69"/>
            <p:cNvSpPr txBox="1"/>
            <p:nvPr/>
          </p:nvSpPr>
          <p:spPr>
            <a:xfrm>
              <a:off x="8413813" y="2378770"/>
              <a:ext cx="2430083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在2010年到达了顶峰，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随后开始逐年下降，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及至2014年出现了下降拐点，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直至2019年回弹。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8410878" y="2077291"/>
              <a:ext cx="174808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在校生数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1823" y="2420076"/>
            <a:ext cx="2680335" cy="931545"/>
            <a:chOff x="8871334" y="2077291"/>
            <a:chExt cx="2680335" cy="931545"/>
          </a:xfrm>
        </p:grpSpPr>
        <p:sp>
          <p:nvSpPr>
            <p:cNvPr id="75" name="文本框 74"/>
            <p:cNvSpPr txBox="1"/>
            <p:nvPr/>
          </p:nvSpPr>
          <p:spPr>
            <a:xfrm>
              <a:off x="8871334" y="2378916"/>
              <a:ext cx="2680335" cy="6299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5000"/>
                </a:lnSpc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在2013年到达了顶峰，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r">
                <a:lnSpc>
                  <a:spcPct val="125000"/>
                </a:lnSpc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随后开始逐年下降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8965949" y="2077291"/>
              <a:ext cx="258572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获职业资格认证毕业生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8925544" y="3918639"/>
            <a:ext cx="2564130" cy="1470025"/>
            <a:chOff x="8410878" y="2077291"/>
            <a:chExt cx="2564130" cy="1470025"/>
          </a:xfrm>
        </p:grpSpPr>
        <p:sp>
          <p:nvSpPr>
            <p:cNvPr id="79" name="文本框 78"/>
            <p:cNvSpPr txBox="1"/>
            <p:nvPr/>
          </p:nvSpPr>
          <p:spPr>
            <a:xfrm>
              <a:off x="8414053" y="2378916"/>
              <a:ext cx="2560955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在2010年到达了顶峰，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随后开始逐年下降，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直至2019年回弹，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但是2020年其数量又突然下降。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8410878" y="2077291"/>
              <a:ext cx="174808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学校数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839788" y="3467789"/>
            <a:ext cx="2452510" cy="931399"/>
            <a:chOff x="9099299" y="2077291"/>
            <a:chExt cx="2452510" cy="931399"/>
          </a:xfrm>
        </p:grpSpPr>
        <p:sp>
          <p:nvSpPr>
            <p:cNvPr id="98" name="文本框 97"/>
            <p:cNvSpPr txBox="1"/>
            <p:nvPr/>
          </p:nvSpPr>
          <p:spPr>
            <a:xfrm>
              <a:off x="9099299" y="2378770"/>
              <a:ext cx="2452510" cy="6299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在2013年到达了顶峰，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随后开始逐年下降。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9803729" y="2077291"/>
              <a:ext cx="174808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buClrTx/>
                <a:buSzTx/>
                <a:buFontTx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毕业生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sp>
        <p:nvSpPr>
          <p:cNvPr id="2" name="Freeform 184"/>
          <p:cNvSpPr/>
          <p:nvPr/>
        </p:nvSpPr>
        <p:spPr>
          <a:xfrm rot="13696296">
            <a:off x="5542280" y="1670050"/>
            <a:ext cx="1156335" cy="1458595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33515" y="2979420"/>
            <a:ext cx="9448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招生数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130"/>
          <p:cNvSpPr/>
          <p:nvPr/>
        </p:nvSpPr>
        <p:spPr>
          <a:xfrm rot="607103">
            <a:off x="4636135" y="2159635"/>
            <a:ext cx="1196975" cy="1514475"/>
          </a:xfrm>
          <a:custGeom>
            <a:avLst/>
            <a:gdLst>
              <a:gd name="connsiteX0" fmla="*/ 0 w 301752"/>
              <a:gd name="connsiteY0" fmla="*/ 0 h 612648"/>
              <a:gd name="connsiteX1" fmla="*/ 301752 w 301752"/>
              <a:gd name="connsiteY1" fmla="*/ 612648 h 61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1752" h="612648">
                <a:moveTo>
                  <a:pt x="0" y="0"/>
                </a:moveTo>
                <a:cubicBezTo>
                  <a:pt x="119634" y="189738"/>
                  <a:pt x="239268" y="379476"/>
                  <a:pt x="301752" y="612648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>
              <a:cs typeface="+mn-ea"/>
              <a:sym typeface="+mn-lt"/>
            </a:endParaRPr>
          </a:p>
        </p:txBody>
      </p:sp>
      <p:sp>
        <p:nvSpPr>
          <p:cNvPr id="6" name="Oval 19"/>
          <p:cNvSpPr>
            <a:spLocks noChangeAspect="1" noChangeArrowheads="1"/>
          </p:cNvSpPr>
          <p:nvPr/>
        </p:nvSpPr>
        <p:spPr bwMode="auto">
          <a:xfrm>
            <a:off x="3769995" y="932180"/>
            <a:ext cx="1200785" cy="1198880"/>
          </a:xfrm>
          <a:prstGeom prst="ellipse">
            <a:avLst/>
          </a:prstGeom>
          <a:solidFill>
            <a:srgbClr val="2A3F74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p>
            <a:pPr algn="ctr"/>
            <a:endParaRPr 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68420" y="1214120"/>
            <a:ext cx="11023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职业认证毕业生</a:t>
            </a:r>
            <a:r>
              <a:rPr lang="zh-CN" altLang="en-US" sz="16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数</a:t>
            </a:r>
            <a:endParaRPr lang="zh-CN" altLang="en-US" sz="16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8" name="Rectangle 190"/>
          <p:cNvSpPr/>
          <p:nvPr/>
        </p:nvSpPr>
        <p:spPr>
          <a:xfrm>
            <a:off x="8078788" y="1031570"/>
            <a:ext cx="745596" cy="732093"/>
          </a:xfrm>
          <a:prstGeom prst="rect">
            <a:avLst/>
          </a:prstGeom>
          <a:solidFill>
            <a:srgbClr val="4168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8922369" y="995136"/>
            <a:ext cx="2560320" cy="1470025"/>
            <a:chOff x="8410878" y="2077291"/>
            <a:chExt cx="2560320" cy="1470025"/>
          </a:xfrm>
        </p:grpSpPr>
        <p:sp>
          <p:nvSpPr>
            <p:cNvPr id="11" name="文本框 10"/>
            <p:cNvSpPr txBox="1"/>
            <p:nvPr/>
          </p:nvSpPr>
          <p:spPr>
            <a:xfrm>
              <a:off x="8414053" y="2378916"/>
              <a:ext cx="2557145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自2008年开始持续下降，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同样及至2013年出现了下降点，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衰减率逐渐下降，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l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至2018年开始有限的回升。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410878" y="2077291"/>
              <a:ext cx="174808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教职工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endParaRPr>
            </a:p>
          </p:txBody>
        </p:sp>
      </p:grpSp>
      <p:sp>
        <p:nvSpPr>
          <p:cNvPr id="18" name="Rectangle 193"/>
          <p:cNvSpPr/>
          <p:nvPr/>
        </p:nvSpPr>
        <p:spPr>
          <a:xfrm>
            <a:off x="3381959" y="4543011"/>
            <a:ext cx="745596" cy="732093"/>
          </a:xfrm>
          <a:prstGeom prst="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04813" y="4513634"/>
            <a:ext cx="2887485" cy="1470025"/>
            <a:chOff x="8664324" y="2077291"/>
            <a:chExt cx="2887485" cy="1470025"/>
          </a:xfrm>
        </p:grpSpPr>
        <p:sp>
          <p:nvSpPr>
            <p:cNvPr id="21" name="文本框 20"/>
            <p:cNvSpPr txBox="1"/>
            <p:nvPr/>
          </p:nvSpPr>
          <p:spPr>
            <a:xfrm>
              <a:off x="8664324" y="2378916"/>
              <a:ext cx="2887345" cy="1168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在2009-2010年间到达了顶峰，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随后开始逐年下降，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及至2014年下降趋势逐渐不明显，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  <a:p>
              <a:pPr algn="r">
                <a:lnSpc>
                  <a:spcPct val="125000"/>
                </a:lnSpc>
                <a:buClrTx/>
                <a:buSzTx/>
                <a:buNone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lt"/>
                </a:rPr>
                <a:t>直至2018年开始小幅回弹。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803729" y="2077291"/>
              <a:ext cx="174808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仿宋" panose="02010609060101010101" charset="-122"/>
                  <a:ea typeface="仿宋" panose="02010609060101010101" charset="-122"/>
                  <a:cs typeface="+mn-ea"/>
                  <a:sym typeface="+mn-lt"/>
                </a:rPr>
                <a:t>招生数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3509010" y="3522345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B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529965" y="4568190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C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213090" y="3973195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F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202930" y="2456815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E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206740" y="1056640"/>
            <a:ext cx="490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+mn-ea"/>
                <a:sym typeface="+mn-lt"/>
              </a:rPr>
              <a:t>D</a:t>
            </a:r>
            <a:endParaRPr lang="en-US" altLang="zh-CN" sz="4000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ICON" val="#107308;#114320;#24139;"/>
</p:tagLst>
</file>

<file path=ppt/tags/tag10.xml><?xml version="1.0" encoding="utf-8"?>
<p:tagLst xmlns:p="http://schemas.openxmlformats.org/presentationml/2006/main">
  <p:tag name="KSO_WM_UNIT_FLASH_PICTURE_TYPE" val="0"/>
</p:tagLst>
</file>

<file path=ppt/tags/tag11.xml><?xml version="1.0" encoding="utf-8"?>
<p:tagLst xmlns:p="http://schemas.openxmlformats.org/presentationml/2006/main">
  <p:tag name="ISLIDE.ICON" val="#107308;#114320;#24139;"/>
</p:tagLst>
</file>

<file path=ppt/tags/tag1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3.xml><?xml version="1.0" encoding="utf-8"?>
<p:tagLst xmlns:p="http://schemas.openxmlformats.org/presentationml/2006/main">
  <p:tag name="ISLIDE.ICON" val="#107308;#114320;#24139;"/>
</p:tagLst>
</file>

<file path=ppt/tags/tag1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527*3678*646*64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5.xml><?xml version="1.0" encoding="utf-8"?>
<p:tagLst xmlns:p="http://schemas.openxmlformats.org/presentationml/2006/main">
  <p:tag name="ISLIDE.ICON" val="#107308;#114320;#24139;"/>
</p:tagLst>
</file>

<file path=ppt/tags/tag1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7191*3445*1009*1009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7.xml><?xml version="1.0" encoding="utf-8"?>
<p:tagLst xmlns:p="http://schemas.openxmlformats.org/presentationml/2006/main">
  <p:tag name="ISLIDE.ICON" val="#107308;#114320;#24139;"/>
</p:tagLst>
</file>

<file path=ppt/tags/tag18.xml><?xml version="1.0" encoding="utf-8"?>
<p:tagLst xmlns:p="http://schemas.openxmlformats.org/presentationml/2006/main">
  <p:tag name="ISLIDE.ICON" val="#107308;#114320;#24139;"/>
</p:tagLst>
</file>

<file path=ppt/tags/tag19.xml><?xml version="1.0" encoding="utf-8"?>
<p:tagLst xmlns:p="http://schemas.openxmlformats.org/presentationml/2006/main">
  <p:tag name="ISPRING_PRESENTATION_TITLE" val="唯美小清新答辩模板"/>
  <p:tag name="COMMONDATA" val="eyJoZGlkIjoiODA3NmIxOTFiMWQ3NjBjZTlmYWQ1MDBhOGMwNmZkYzcifQ=="/>
</p:tagLst>
</file>

<file path=ppt/tags/tag2.xml><?xml version="1.0" encoding="utf-8"?>
<p:tagLst xmlns:p="http://schemas.openxmlformats.org/presentationml/2006/main">
  <p:tag name="ISLIDE.ICON" val="#107308;#114320;#24139;"/>
</p:tagLst>
</file>

<file path=ppt/tags/tag3.xml><?xml version="1.0" encoding="utf-8"?>
<p:tagLst xmlns:p="http://schemas.openxmlformats.org/presentationml/2006/main">
  <p:tag name="ISLIDE.ICON" val="#107308;#114320;#24139;"/>
</p:tagLst>
</file>

<file path=ppt/tags/tag4.xml><?xml version="1.0" encoding="utf-8"?>
<p:tagLst xmlns:p="http://schemas.openxmlformats.org/presentationml/2006/main">
  <p:tag name="ISLIDE.ICON" val="#107308;#114320;#24139;"/>
</p:tagLst>
</file>

<file path=ppt/tags/tag5.xml><?xml version="1.0" encoding="utf-8"?>
<p:tagLst xmlns:p="http://schemas.openxmlformats.org/presentationml/2006/main">
  <p:tag name="ISLIDE.ICON" val="#107308;#114320;#24139;"/>
</p:tagLst>
</file>

<file path=ppt/tags/tag6.xml><?xml version="1.0" encoding="utf-8"?>
<p:tagLst xmlns:p="http://schemas.openxmlformats.org/presentationml/2006/main">
  <p:tag name="ISLIDE.ICON" val="#107308;#114320;#24139;"/>
</p:tagLst>
</file>

<file path=ppt/tags/tag7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2_1"/>
  <p:tag name="KSO_WM_UNIT_ID" val="mixed20199732_1*ζ_h_i*1_2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mixed20199732_1*ζ_h_i*1_1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DIAGRAM_MODELTYPE" val="flashPicture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3_1"/>
  <p:tag name="KSO_WM_UNIT_ID" val="mixed20199732_1*ζ_h_i*1_3_1"/>
  <p:tag name="KSO_WM_TEMPLATE_CATEGORY" val="mixed"/>
  <p:tag name="KSO_WM_TEMPLATE_INDEX" val="20199732"/>
  <p:tag name="KSO_WM_UNIT_LAYERLEVEL" val="1_1_1"/>
  <p:tag name="KSO_WM_TAG_VERSION" val="1.0"/>
  <p:tag name="KSO_WM_BEAUTIFY_FLAG" val="#wm#"/>
</p:tagLst>
</file>

<file path=ppt/theme/theme1.xml><?xml version="1.0" encoding="utf-8"?>
<a:theme xmlns:a="http://schemas.openxmlformats.org/drawingml/2006/main" name="51PPT模板网   www.51pptmoban.com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o5lcumru">
      <a:majorFont>
        <a:latin typeface="Arial"/>
        <a:ea typeface="阿里巴巴普惠体 2.0 55 Regular"/>
        <a:cs typeface=""/>
      </a:majorFont>
      <a:minorFont>
        <a:latin typeface="Arial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BD374A"/>
    </a:accent1>
    <a:accent2>
      <a:srgbClr val="6A868F"/>
    </a:accent2>
    <a:accent3>
      <a:srgbClr val="31778E"/>
    </a:accent3>
    <a:accent4>
      <a:srgbClr val="D6C88B"/>
    </a:accent4>
    <a:accent5>
      <a:srgbClr val="D66E49"/>
    </a:accent5>
    <a:accent6>
      <a:srgbClr val="649EB2"/>
    </a:accent6>
    <a:hlink>
      <a:srgbClr val="BD374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3792</Words>
  <Application>WPS 演示</Application>
  <PresentationFormat>宽屏</PresentationFormat>
  <Paragraphs>378</Paragraphs>
  <Slides>22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2" baseType="lpstr">
      <vt:lpstr>Arial</vt:lpstr>
      <vt:lpstr>宋体</vt:lpstr>
      <vt:lpstr>Wingdings</vt:lpstr>
      <vt:lpstr>阿里巴巴普惠体 2.0 95 ExtraBold</vt:lpstr>
      <vt:lpstr>Times New Roman</vt:lpstr>
      <vt:lpstr>微软雅黑</vt:lpstr>
      <vt:lpstr>思源黑体 CN Light</vt:lpstr>
      <vt:lpstr>黑体</vt:lpstr>
      <vt:lpstr>仿宋</vt:lpstr>
      <vt:lpstr>Gill Sans</vt:lpstr>
      <vt:lpstr>Gill Sans MT</vt:lpstr>
      <vt:lpstr>阿里巴巴普惠体 2.0 55 Regular</vt:lpstr>
      <vt:lpstr>Segoe Print</vt:lpstr>
      <vt:lpstr>Arial Unicode MS</vt:lpstr>
      <vt:lpstr>Calibri</vt:lpstr>
      <vt:lpstr>Arial</vt:lpstr>
      <vt:lpstr>Calibri</vt:lpstr>
      <vt:lpstr>Century Gothic</vt:lpstr>
      <vt:lpstr>Yu Gothic UI Semibold</vt:lpstr>
      <vt:lpstr>51PPT模板网   www.51pptmoban.com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www.51pptmoban.com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蓝色扁平几何风论文答辩通用ppt模板</dc:title>
  <dc:creator>51PPT模板网</dc:creator>
  <cp:keywords>www.51pptmoban.com</cp:keywords>
  <dc:description>www.51pptmoban.com</dc:description>
  <cp:lastModifiedBy>ღRain</cp:lastModifiedBy>
  <cp:revision>392</cp:revision>
  <dcterms:created xsi:type="dcterms:W3CDTF">2017-06-21T06:21:00Z</dcterms:created>
  <dcterms:modified xsi:type="dcterms:W3CDTF">2022-06-11T01:43:10Z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5503B66DF4CD4AD992E6295CBB5D3622</vt:lpwstr>
  </property>
</Properties>
</file>

<file path=docProps/thumbnail.jpeg>
</file>